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66" r:id="rId3"/>
    <p:sldId id="777" r:id="rId4"/>
    <p:sldId id="778" r:id="rId5"/>
    <p:sldId id="776" r:id="rId6"/>
    <p:sldId id="779" r:id="rId7"/>
    <p:sldId id="780" r:id="rId8"/>
    <p:sldId id="786" r:id="rId9"/>
    <p:sldId id="787" r:id="rId10"/>
    <p:sldId id="788" r:id="rId11"/>
    <p:sldId id="781" r:id="rId12"/>
    <p:sldId id="789" r:id="rId13"/>
    <p:sldId id="790" r:id="rId14"/>
    <p:sldId id="791" r:id="rId15"/>
    <p:sldId id="793" r:id="rId16"/>
    <p:sldId id="794" r:id="rId17"/>
    <p:sldId id="795" r:id="rId18"/>
    <p:sldId id="796" r:id="rId19"/>
    <p:sldId id="797" r:id="rId20"/>
    <p:sldId id="798" r:id="rId21"/>
    <p:sldId id="799" r:id="rId22"/>
    <p:sldId id="800" r:id="rId23"/>
    <p:sldId id="804" r:id="rId24"/>
    <p:sldId id="805" r:id="rId25"/>
    <p:sldId id="806" r:id="rId26"/>
    <p:sldId id="807" r:id="rId27"/>
    <p:sldId id="808" r:id="rId28"/>
    <p:sldId id="802" r:id="rId29"/>
    <p:sldId id="809" r:id="rId30"/>
    <p:sldId id="810" r:id="rId31"/>
    <p:sldId id="803" r:id="rId32"/>
    <p:sldId id="811" r:id="rId33"/>
    <p:sldId id="812" r:id="rId34"/>
    <p:sldId id="813" r:id="rId35"/>
    <p:sldId id="28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E85F7-1A56-4ED9-8E63-98718807972E}" v="2" dt="2023-04-20T08:35:53.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92" autoAdjust="0"/>
  </p:normalViewPr>
  <p:slideViewPr>
    <p:cSldViewPr snapToGrid="0">
      <p:cViewPr varScale="1">
        <p:scale>
          <a:sx n="79" d="100"/>
          <a:sy n="79"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PA, Surakschha" userId="6366e6fe-48ec-4b01-b951-ea9d77299345" providerId="ADAL" clId="{A8CE85F7-1A56-4ED9-8E63-98718807972E}"/>
    <pc:docChg chg="undo custSel addSld delSld modSld">
      <pc:chgData name="THAPA, Surakschha" userId="6366e6fe-48ec-4b01-b951-ea9d77299345" providerId="ADAL" clId="{A8CE85F7-1A56-4ED9-8E63-98718807972E}" dt="2023-04-20T08:35:53.301" v="9"/>
      <pc:docMkLst>
        <pc:docMk/>
      </pc:docMkLst>
      <pc:sldChg chg="del">
        <pc:chgData name="THAPA, Surakschha" userId="6366e6fe-48ec-4b01-b951-ea9d77299345" providerId="ADAL" clId="{A8CE85F7-1A56-4ED9-8E63-98718807972E}" dt="2023-04-20T08:33:25.892" v="7" actId="2696"/>
        <pc:sldMkLst>
          <pc:docMk/>
          <pc:sldMk cId="74188395" sldId="782"/>
        </pc:sldMkLst>
      </pc:sldChg>
      <pc:sldChg chg="del">
        <pc:chgData name="THAPA, Surakschha" userId="6366e6fe-48ec-4b01-b951-ea9d77299345" providerId="ADAL" clId="{A8CE85F7-1A56-4ED9-8E63-98718807972E}" dt="2023-04-20T08:33:25.892" v="7" actId="2696"/>
        <pc:sldMkLst>
          <pc:docMk/>
          <pc:sldMk cId="3697899724" sldId="783"/>
        </pc:sldMkLst>
      </pc:sldChg>
      <pc:sldChg chg="del">
        <pc:chgData name="THAPA, Surakschha" userId="6366e6fe-48ec-4b01-b951-ea9d77299345" providerId="ADAL" clId="{A8CE85F7-1A56-4ED9-8E63-98718807972E}" dt="2023-04-20T08:32:46.177" v="6" actId="2696"/>
        <pc:sldMkLst>
          <pc:docMk/>
          <pc:sldMk cId="1126211663" sldId="784"/>
        </pc:sldMkLst>
      </pc:sldChg>
      <pc:sldChg chg="del">
        <pc:chgData name="THAPA, Surakschha" userId="6366e6fe-48ec-4b01-b951-ea9d77299345" providerId="ADAL" clId="{A8CE85F7-1A56-4ED9-8E63-98718807972E}" dt="2023-04-20T08:32:46.177" v="6" actId="2696"/>
        <pc:sldMkLst>
          <pc:docMk/>
          <pc:sldMk cId="1820102952" sldId="785"/>
        </pc:sldMkLst>
      </pc:sldChg>
      <pc:sldChg chg="del">
        <pc:chgData name="THAPA, Surakschha" userId="6366e6fe-48ec-4b01-b951-ea9d77299345" providerId="ADAL" clId="{A8CE85F7-1A56-4ED9-8E63-98718807972E}" dt="2023-04-20T08:30:35.732" v="0" actId="47"/>
        <pc:sldMkLst>
          <pc:docMk/>
          <pc:sldMk cId="2779651397" sldId="792"/>
        </pc:sldMkLst>
      </pc:sldChg>
      <pc:sldChg chg="add del mod modShow">
        <pc:chgData name="THAPA, Surakschha" userId="6366e6fe-48ec-4b01-b951-ea9d77299345" providerId="ADAL" clId="{A8CE85F7-1A56-4ED9-8E63-98718807972E}" dt="2023-04-20T08:30:50.487" v="3" actId="729"/>
        <pc:sldMkLst>
          <pc:docMk/>
          <pc:sldMk cId="999584427" sldId="794"/>
        </pc:sldMkLst>
      </pc:sldChg>
      <pc:sldChg chg="del">
        <pc:chgData name="THAPA, Surakschha" userId="6366e6fe-48ec-4b01-b951-ea9d77299345" providerId="ADAL" clId="{A8CE85F7-1A56-4ED9-8E63-98718807972E}" dt="2023-04-20T08:31:13.869" v="4" actId="47"/>
        <pc:sldMkLst>
          <pc:docMk/>
          <pc:sldMk cId="485012883" sldId="801"/>
        </pc:sldMkLst>
      </pc:sldChg>
      <pc:sldChg chg="del">
        <pc:chgData name="THAPA, Surakschha" userId="6366e6fe-48ec-4b01-b951-ea9d77299345" providerId="ADAL" clId="{A8CE85F7-1A56-4ED9-8E63-98718807972E}" dt="2023-04-20T08:31:13.869" v="4" actId="47"/>
        <pc:sldMkLst>
          <pc:docMk/>
          <pc:sldMk cId="790978060" sldId="802"/>
        </pc:sldMkLst>
      </pc:sldChg>
      <pc:sldChg chg="add">
        <pc:chgData name="THAPA, Surakschha" userId="6366e6fe-48ec-4b01-b951-ea9d77299345" providerId="ADAL" clId="{A8CE85F7-1A56-4ED9-8E63-98718807972E}" dt="2023-04-20T08:35:36.962" v="8"/>
        <pc:sldMkLst>
          <pc:docMk/>
          <pc:sldMk cId="2477791075" sldId="802"/>
        </pc:sldMkLst>
      </pc:sldChg>
      <pc:sldChg chg="del">
        <pc:chgData name="THAPA, Surakschha" userId="6366e6fe-48ec-4b01-b951-ea9d77299345" providerId="ADAL" clId="{A8CE85F7-1A56-4ED9-8E63-98718807972E}" dt="2023-04-20T08:31:25.182" v="5" actId="47"/>
        <pc:sldMkLst>
          <pc:docMk/>
          <pc:sldMk cId="428546543" sldId="803"/>
        </pc:sldMkLst>
      </pc:sldChg>
      <pc:sldChg chg="add">
        <pc:chgData name="THAPA, Surakschha" userId="6366e6fe-48ec-4b01-b951-ea9d77299345" providerId="ADAL" clId="{A8CE85F7-1A56-4ED9-8E63-98718807972E}" dt="2023-04-20T08:35:36.962" v="8"/>
        <pc:sldMkLst>
          <pc:docMk/>
          <pc:sldMk cId="3870417299" sldId="803"/>
        </pc:sldMkLst>
      </pc:sldChg>
      <pc:sldChg chg="del">
        <pc:chgData name="THAPA, Surakschha" userId="6366e6fe-48ec-4b01-b951-ea9d77299345" providerId="ADAL" clId="{A8CE85F7-1A56-4ED9-8E63-98718807972E}" dt="2023-04-20T08:33:25.892" v="7" actId="2696"/>
        <pc:sldMkLst>
          <pc:docMk/>
          <pc:sldMk cId="3047510744" sldId="807"/>
        </pc:sldMkLst>
      </pc:sldChg>
      <pc:sldChg chg="add">
        <pc:chgData name="THAPA, Surakschha" userId="6366e6fe-48ec-4b01-b951-ea9d77299345" providerId="ADAL" clId="{A8CE85F7-1A56-4ED9-8E63-98718807972E}" dt="2023-04-20T08:35:36.962" v="8"/>
        <pc:sldMkLst>
          <pc:docMk/>
          <pc:sldMk cId="3263539885" sldId="807"/>
        </pc:sldMkLst>
      </pc:sldChg>
      <pc:sldChg chg="del">
        <pc:chgData name="THAPA, Surakschha" userId="6366e6fe-48ec-4b01-b951-ea9d77299345" providerId="ADAL" clId="{A8CE85F7-1A56-4ED9-8E63-98718807972E}" dt="2023-04-20T08:33:25.892" v="7" actId="2696"/>
        <pc:sldMkLst>
          <pc:docMk/>
          <pc:sldMk cId="2821114263" sldId="808"/>
        </pc:sldMkLst>
      </pc:sldChg>
      <pc:sldChg chg="add">
        <pc:chgData name="THAPA, Surakschha" userId="6366e6fe-48ec-4b01-b951-ea9d77299345" providerId="ADAL" clId="{A8CE85F7-1A56-4ED9-8E63-98718807972E}" dt="2023-04-20T08:35:36.962" v="8"/>
        <pc:sldMkLst>
          <pc:docMk/>
          <pc:sldMk cId="3573026826" sldId="808"/>
        </pc:sldMkLst>
      </pc:sldChg>
      <pc:sldChg chg="add">
        <pc:chgData name="THAPA, Surakschha" userId="6366e6fe-48ec-4b01-b951-ea9d77299345" providerId="ADAL" clId="{A8CE85F7-1A56-4ED9-8E63-98718807972E}" dt="2023-04-20T08:35:36.962" v="8"/>
        <pc:sldMkLst>
          <pc:docMk/>
          <pc:sldMk cId="1016685737" sldId="809"/>
        </pc:sldMkLst>
      </pc:sldChg>
      <pc:sldChg chg="del">
        <pc:chgData name="THAPA, Surakschha" userId="6366e6fe-48ec-4b01-b951-ea9d77299345" providerId="ADAL" clId="{A8CE85F7-1A56-4ED9-8E63-98718807972E}" dt="2023-04-20T08:32:46.177" v="6" actId="2696"/>
        <pc:sldMkLst>
          <pc:docMk/>
          <pc:sldMk cId="4073167533" sldId="809"/>
        </pc:sldMkLst>
      </pc:sldChg>
      <pc:sldChg chg="del">
        <pc:chgData name="THAPA, Surakschha" userId="6366e6fe-48ec-4b01-b951-ea9d77299345" providerId="ADAL" clId="{A8CE85F7-1A56-4ED9-8E63-98718807972E}" dt="2023-04-20T08:32:46.177" v="6" actId="2696"/>
        <pc:sldMkLst>
          <pc:docMk/>
          <pc:sldMk cId="697993818" sldId="810"/>
        </pc:sldMkLst>
      </pc:sldChg>
      <pc:sldChg chg="add">
        <pc:chgData name="THAPA, Surakschha" userId="6366e6fe-48ec-4b01-b951-ea9d77299345" providerId="ADAL" clId="{A8CE85F7-1A56-4ED9-8E63-98718807972E}" dt="2023-04-20T08:35:36.962" v="8"/>
        <pc:sldMkLst>
          <pc:docMk/>
          <pc:sldMk cId="3287045597" sldId="810"/>
        </pc:sldMkLst>
      </pc:sldChg>
      <pc:sldChg chg="del">
        <pc:chgData name="THAPA, Surakschha" userId="6366e6fe-48ec-4b01-b951-ea9d77299345" providerId="ADAL" clId="{A8CE85F7-1A56-4ED9-8E63-98718807972E}" dt="2023-04-20T08:32:46.177" v="6" actId="2696"/>
        <pc:sldMkLst>
          <pc:docMk/>
          <pc:sldMk cId="2588662861" sldId="811"/>
        </pc:sldMkLst>
      </pc:sldChg>
      <pc:sldChg chg="add">
        <pc:chgData name="THAPA, Surakschha" userId="6366e6fe-48ec-4b01-b951-ea9d77299345" providerId="ADAL" clId="{A8CE85F7-1A56-4ED9-8E63-98718807972E}" dt="2023-04-20T08:35:53.301" v="9"/>
        <pc:sldMkLst>
          <pc:docMk/>
          <pc:sldMk cId="4109845033" sldId="811"/>
        </pc:sldMkLst>
      </pc:sldChg>
      <pc:sldChg chg="add">
        <pc:chgData name="THAPA, Surakschha" userId="6366e6fe-48ec-4b01-b951-ea9d77299345" providerId="ADAL" clId="{A8CE85F7-1A56-4ED9-8E63-98718807972E}" dt="2023-04-20T08:35:53.301" v="9"/>
        <pc:sldMkLst>
          <pc:docMk/>
          <pc:sldMk cId="1973796197" sldId="812"/>
        </pc:sldMkLst>
      </pc:sldChg>
      <pc:sldChg chg="del">
        <pc:chgData name="THAPA, Surakschha" userId="6366e6fe-48ec-4b01-b951-ea9d77299345" providerId="ADAL" clId="{A8CE85F7-1A56-4ED9-8E63-98718807972E}" dt="2023-04-20T08:32:46.177" v="6" actId="2696"/>
        <pc:sldMkLst>
          <pc:docMk/>
          <pc:sldMk cId="3327478476" sldId="812"/>
        </pc:sldMkLst>
      </pc:sldChg>
      <pc:sldChg chg="add">
        <pc:chgData name="THAPA, Surakschha" userId="6366e6fe-48ec-4b01-b951-ea9d77299345" providerId="ADAL" clId="{A8CE85F7-1A56-4ED9-8E63-98718807972E}" dt="2023-04-20T08:35:53.301" v="9"/>
        <pc:sldMkLst>
          <pc:docMk/>
          <pc:sldMk cId="861282884" sldId="813"/>
        </pc:sldMkLst>
      </pc:sldChg>
      <pc:sldChg chg="del">
        <pc:chgData name="THAPA, Surakschha" userId="6366e6fe-48ec-4b01-b951-ea9d77299345" providerId="ADAL" clId="{A8CE85F7-1A56-4ED9-8E63-98718807972E}" dt="2023-04-20T08:32:46.177" v="6" actId="2696"/>
        <pc:sldMkLst>
          <pc:docMk/>
          <pc:sldMk cId="43186718" sldId="816"/>
        </pc:sldMkLst>
      </pc:sldChg>
      <pc:sldChg chg="del">
        <pc:chgData name="THAPA, Surakschha" userId="6366e6fe-48ec-4b01-b951-ea9d77299345" providerId="ADAL" clId="{A8CE85F7-1A56-4ED9-8E63-98718807972E}" dt="2023-04-20T08:32:46.177" v="6" actId="2696"/>
        <pc:sldMkLst>
          <pc:docMk/>
          <pc:sldMk cId="3039172126" sldId="817"/>
        </pc:sldMkLst>
      </pc:sldChg>
      <pc:sldChg chg="del">
        <pc:chgData name="THAPA, Surakschha" userId="6366e6fe-48ec-4b01-b951-ea9d77299345" providerId="ADAL" clId="{A8CE85F7-1A56-4ED9-8E63-98718807972E}" dt="2023-04-20T08:32:46.177" v="6" actId="2696"/>
        <pc:sldMkLst>
          <pc:docMk/>
          <pc:sldMk cId="621387726" sldId="818"/>
        </pc:sldMkLst>
      </pc:sldChg>
      <pc:sldChg chg="del">
        <pc:chgData name="THAPA, Surakschha" userId="6366e6fe-48ec-4b01-b951-ea9d77299345" providerId="ADAL" clId="{A8CE85F7-1A56-4ED9-8E63-98718807972E}" dt="2023-04-20T08:32:46.177" v="6" actId="2696"/>
        <pc:sldMkLst>
          <pc:docMk/>
          <pc:sldMk cId="3843103226" sldId="819"/>
        </pc:sldMkLst>
      </pc:sldChg>
      <pc:sldChg chg="del">
        <pc:chgData name="THAPA, Surakschha" userId="6366e6fe-48ec-4b01-b951-ea9d77299345" providerId="ADAL" clId="{A8CE85F7-1A56-4ED9-8E63-98718807972E}" dt="2023-04-20T08:32:46.177" v="6" actId="2696"/>
        <pc:sldMkLst>
          <pc:docMk/>
          <pc:sldMk cId="1771651420" sldId="820"/>
        </pc:sldMkLst>
      </pc:sldChg>
      <pc:sldChg chg="del">
        <pc:chgData name="THAPA, Surakschha" userId="6366e6fe-48ec-4b01-b951-ea9d77299345" providerId="ADAL" clId="{A8CE85F7-1A56-4ED9-8E63-98718807972E}" dt="2023-04-20T08:32:46.177" v="6" actId="2696"/>
        <pc:sldMkLst>
          <pc:docMk/>
          <pc:sldMk cId="4001724175" sldId="82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a:t>Cause of maternal death in January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2-2945-4434-9672-C3E36785D289}"/>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2945-4434-9672-C3E36785D289}"/>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4-2945-4434-9672-C3E36785D28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8</c:v>
                </c:pt>
                <c:pt idx="1">
                  <c:v>5</c:v>
                </c:pt>
                <c:pt idx="2">
                  <c:v>2</c:v>
                </c:pt>
              </c:numCache>
            </c:numRef>
          </c:val>
          <c:extLst>
            <c:ext xmlns:c16="http://schemas.microsoft.com/office/drawing/2014/chart" uri="{C3380CC4-5D6E-409C-BE32-E72D297353CC}">
              <c16:uniqueId val="{00000000-2945-4434-9672-C3E36785D28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dirty="0"/>
              <a:t>Cause of maternal death in February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F61-4DB2-9B9B-208923A43736}"/>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DF61-4DB2-9B9B-208923A43736}"/>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DF61-4DB2-9B9B-208923A43736}"/>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5</c:v>
                </c:pt>
                <c:pt idx="1">
                  <c:v>8</c:v>
                </c:pt>
                <c:pt idx="2">
                  <c:v>3</c:v>
                </c:pt>
              </c:numCache>
            </c:numRef>
          </c:val>
          <c:extLst>
            <c:ext xmlns:c16="http://schemas.microsoft.com/office/drawing/2014/chart" uri="{C3380CC4-5D6E-409C-BE32-E72D297353CC}">
              <c16:uniqueId val="{00000006-DF61-4DB2-9B9B-208923A4373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dirty="0"/>
              <a:t>Cause of maternal death in March</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4851-4780-B530-641F61CC7463}"/>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4851-4780-B530-641F61CC7463}"/>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4851-4780-B530-641F61CC7463}"/>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4</c:v>
                </c:pt>
                <c:pt idx="1">
                  <c:v>5</c:v>
                </c:pt>
                <c:pt idx="2">
                  <c:v>7</c:v>
                </c:pt>
              </c:numCache>
            </c:numRef>
          </c:val>
          <c:extLst>
            <c:ext xmlns:c16="http://schemas.microsoft.com/office/drawing/2014/chart" uri="{C3380CC4-5D6E-409C-BE32-E72D297353CC}">
              <c16:uniqueId val="{00000006-4851-4780-B530-641F61CC746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dirty="0"/>
              <a:t>Cause of maternal death in April</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2-2945-4434-9672-C3E36785D289}"/>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2945-4434-9672-C3E36785D289}"/>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4-2945-4434-9672-C3E36785D28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7</c:v>
                </c:pt>
                <c:pt idx="1">
                  <c:v>5</c:v>
                </c:pt>
                <c:pt idx="2">
                  <c:v>2</c:v>
                </c:pt>
              </c:numCache>
            </c:numRef>
          </c:val>
          <c:extLst>
            <c:ext xmlns:c16="http://schemas.microsoft.com/office/drawing/2014/chart" uri="{C3380CC4-5D6E-409C-BE32-E72D297353CC}">
              <c16:uniqueId val="{00000000-2945-4434-9672-C3E36785D28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dirty="0"/>
              <a:t>Cause of maternal death in May</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F61-4DB2-9B9B-208923A43736}"/>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DF61-4DB2-9B9B-208923A43736}"/>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DF61-4DB2-9B9B-208923A43736}"/>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5</c:v>
                </c:pt>
                <c:pt idx="1">
                  <c:v>4</c:v>
                </c:pt>
                <c:pt idx="2">
                  <c:v>4</c:v>
                </c:pt>
              </c:numCache>
            </c:numRef>
          </c:val>
          <c:extLst>
            <c:ext xmlns:c16="http://schemas.microsoft.com/office/drawing/2014/chart" uri="{C3380CC4-5D6E-409C-BE32-E72D297353CC}">
              <c16:uniqueId val="{00000006-DF61-4DB2-9B9B-208923A4373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dirty="0"/>
              <a:t>Cause of maternal death in June</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4851-4780-B530-641F61CC7463}"/>
              </c:ext>
            </c:extLst>
          </c:dPt>
          <c:dPt>
            <c:idx val="1"/>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3-4851-4780-B530-641F61CC7463}"/>
              </c:ext>
            </c:extLst>
          </c:dPt>
          <c:dPt>
            <c:idx val="2"/>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5-4851-4780-B530-641F61CC7463}"/>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PPH</c:v>
                </c:pt>
                <c:pt idx="1">
                  <c:v>Pre / Eclampsia</c:v>
                </c:pt>
                <c:pt idx="2">
                  <c:v>Pregnancy-related infection</c:v>
                </c:pt>
              </c:strCache>
            </c:strRef>
          </c:cat>
          <c:val>
            <c:numRef>
              <c:f>Sheet1!$B$2:$B$4</c:f>
              <c:numCache>
                <c:formatCode>General</c:formatCode>
                <c:ptCount val="3"/>
                <c:pt idx="0">
                  <c:v>4</c:v>
                </c:pt>
                <c:pt idx="1">
                  <c:v>2</c:v>
                </c:pt>
                <c:pt idx="2">
                  <c:v>4</c:v>
                </c:pt>
              </c:numCache>
            </c:numRef>
          </c:val>
          <c:extLst>
            <c:ext xmlns:c16="http://schemas.microsoft.com/office/drawing/2014/chart" uri="{C3380CC4-5D6E-409C-BE32-E72D297353CC}">
              <c16:uniqueId val="{00000006-4851-4780-B530-641F61CC746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789134-E9CA-46E5-B48E-2AF65D168958}" type="doc">
      <dgm:prSet loTypeId="urn:microsoft.com/office/officeart/2005/8/layout/chevronAccent+Icon" loCatId="officeonline" qsTypeId="urn:microsoft.com/office/officeart/2005/8/quickstyle/simple1" qsCatId="simple" csTypeId="urn:microsoft.com/office/officeart/2005/8/colors/accent1_2" csCatId="accent1" phldr="1"/>
      <dgm:spPr/>
    </dgm:pt>
    <dgm:pt modelId="{9C1C0871-CD53-43F1-B5D5-E82B40C0C0D9}">
      <dgm:prSet phldrT="[Text]" custT="1"/>
      <dgm:spPr/>
      <dgm:t>
        <a:bodyPr/>
        <a:lstStyle/>
        <a:p>
          <a:pPr algn="l"/>
          <a:r>
            <a:rPr lang="en-US" sz="3200" dirty="0"/>
            <a:t>Identify avoidable factors and use evidence-based approach to review</a:t>
          </a:r>
        </a:p>
      </dgm:t>
    </dgm:pt>
    <dgm:pt modelId="{1322B573-8F43-4206-8665-F899920FF9A2}" type="parTrans" cxnId="{96AFF37D-D66B-4D60-8A6E-316B2A1A151B}">
      <dgm:prSet/>
      <dgm:spPr/>
      <dgm:t>
        <a:bodyPr/>
        <a:lstStyle/>
        <a:p>
          <a:endParaRPr lang="en-US"/>
        </a:p>
      </dgm:t>
    </dgm:pt>
    <dgm:pt modelId="{29F45D25-4474-4C7F-A5B8-3A84047AECA5}" type="sibTrans" cxnId="{96AFF37D-D66B-4D60-8A6E-316B2A1A151B}">
      <dgm:prSet/>
      <dgm:spPr/>
      <dgm:t>
        <a:bodyPr/>
        <a:lstStyle/>
        <a:p>
          <a:endParaRPr lang="en-US"/>
        </a:p>
      </dgm:t>
    </dgm:pt>
    <dgm:pt modelId="{C123B122-CC0A-4C0E-BC7F-34527A4304C5}">
      <dgm:prSet phldrT="[Text]" custT="1"/>
      <dgm:spPr/>
      <dgm:t>
        <a:bodyPr/>
        <a:lstStyle/>
        <a:p>
          <a:r>
            <a:rPr lang="en-US" sz="3200" dirty="0"/>
            <a:t>Use “Five WHY” method to identify the root cause of the avoidable factor and develop action plan to prevent the avoidable factor. estimate timeline, monitor and  timely communication</a:t>
          </a:r>
        </a:p>
      </dgm:t>
    </dgm:pt>
    <dgm:pt modelId="{26FFDF27-73CE-4FBD-9A0F-CBA5998BA898}" type="parTrans" cxnId="{E39B831E-03E8-4544-BC56-2DAC3B8AFAB3}">
      <dgm:prSet/>
      <dgm:spPr/>
      <dgm:t>
        <a:bodyPr/>
        <a:lstStyle/>
        <a:p>
          <a:endParaRPr lang="en-US"/>
        </a:p>
      </dgm:t>
    </dgm:pt>
    <dgm:pt modelId="{64684DFB-CE19-4382-9952-D85336F1B156}" type="sibTrans" cxnId="{E39B831E-03E8-4544-BC56-2DAC3B8AFAB3}">
      <dgm:prSet/>
      <dgm:spPr/>
      <dgm:t>
        <a:bodyPr/>
        <a:lstStyle/>
        <a:p>
          <a:endParaRPr lang="en-US"/>
        </a:p>
      </dgm:t>
    </dgm:pt>
    <dgm:pt modelId="{C82DD008-04E1-4C8F-B67F-D5B51E514869}">
      <dgm:prSet phldrT="[Text]" custT="1"/>
      <dgm:spPr/>
      <dgm:t>
        <a:bodyPr/>
        <a:lstStyle/>
        <a:p>
          <a:r>
            <a:rPr lang="en-US" sz="3200" dirty="0"/>
            <a:t>Monitor to ensure implementation of action plans</a:t>
          </a:r>
        </a:p>
      </dgm:t>
    </dgm:pt>
    <dgm:pt modelId="{42E860CD-A896-43F9-888C-DF71CB54F1E9}" type="parTrans" cxnId="{276C8996-072C-4E1A-A1F8-A6B7375F9F17}">
      <dgm:prSet/>
      <dgm:spPr/>
      <dgm:t>
        <a:bodyPr/>
        <a:lstStyle/>
        <a:p>
          <a:endParaRPr lang="en-US"/>
        </a:p>
      </dgm:t>
    </dgm:pt>
    <dgm:pt modelId="{8177635B-2A63-49B6-9729-E1EF4E5D7FC0}" type="sibTrans" cxnId="{276C8996-072C-4E1A-A1F8-A6B7375F9F17}">
      <dgm:prSet/>
      <dgm:spPr/>
      <dgm:t>
        <a:bodyPr/>
        <a:lstStyle/>
        <a:p>
          <a:endParaRPr lang="en-US"/>
        </a:p>
      </dgm:t>
    </dgm:pt>
    <dgm:pt modelId="{03655BA2-14D8-4651-923F-29C8D02BD937}" type="pres">
      <dgm:prSet presAssocID="{C9789134-E9CA-46E5-B48E-2AF65D168958}" presName="Name0" presStyleCnt="0">
        <dgm:presLayoutVars>
          <dgm:dir/>
          <dgm:resizeHandles val="exact"/>
        </dgm:presLayoutVars>
      </dgm:prSet>
      <dgm:spPr/>
    </dgm:pt>
    <dgm:pt modelId="{5A8735C7-2CD8-403B-9F64-BE712188CB4B}" type="pres">
      <dgm:prSet presAssocID="{9C1C0871-CD53-43F1-B5D5-E82B40C0C0D9}" presName="composite" presStyleCnt="0"/>
      <dgm:spPr/>
    </dgm:pt>
    <dgm:pt modelId="{4BE78E13-73AD-4E4B-88B4-B32929BEAD8C}" type="pres">
      <dgm:prSet presAssocID="{9C1C0871-CD53-43F1-B5D5-E82B40C0C0D9}" presName="bgChev" presStyleLbl="node1" presStyleIdx="0" presStyleCnt="3" custScaleY="165242"/>
      <dgm:spPr/>
    </dgm:pt>
    <dgm:pt modelId="{45546CAA-ADB5-48E5-B8A9-DBA1BAB6D9D6}" type="pres">
      <dgm:prSet presAssocID="{9C1C0871-CD53-43F1-B5D5-E82B40C0C0D9}" presName="txNode" presStyleLbl="fgAcc1" presStyleIdx="0" presStyleCnt="3" custScaleX="107598" custScaleY="375609" custLinFactNeighborX="-14891">
        <dgm:presLayoutVars>
          <dgm:bulletEnabled val="1"/>
        </dgm:presLayoutVars>
      </dgm:prSet>
      <dgm:spPr/>
    </dgm:pt>
    <dgm:pt modelId="{3A9885A3-DFC5-4371-B351-796464060096}" type="pres">
      <dgm:prSet presAssocID="{29F45D25-4474-4C7F-A5B8-3A84047AECA5}" presName="compositeSpace" presStyleCnt="0"/>
      <dgm:spPr/>
    </dgm:pt>
    <dgm:pt modelId="{3276638B-FE76-4EDE-8806-AAF202C30417}" type="pres">
      <dgm:prSet presAssocID="{C123B122-CC0A-4C0E-BC7F-34527A4304C5}" presName="composite" presStyleCnt="0"/>
      <dgm:spPr/>
    </dgm:pt>
    <dgm:pt modelId="{4983F5F9-4904-449E-8534-466DE621921D}" type="pres">
      <dgm:prSet presAssocID="{C123B122-CC0A-4C0E-BC7F-34527A4304C5}" presName="bgChev" presStyleLbl="node1" presStyleIdx="1" presStyleCnt="3" custScaleY="165242"/>
      <dgm:spPr/>
    </dgm:pt>
    <dgm:pt modelId="{DA4468D9-28FC-488A-9E78-0AD1CF92F20F}" type="pres">
      <dgm:prSet presAssocID="{C123B122-CC0A-4C0E-BC7F-34527A4304C5}" presName="txNode" presStyleLbl="fgAcc1" presStyleIdx="1" presStyleCnt="3" custScaleX="170450" custScaleY="419582" custLinFactNeighborX="-1037" custLinFactNeighborY="7133">
        <dgm:presLayoutVars>
          <dgm:bulletEnabled val="1"/>
        </dgm:presLayoutVars>
      </dgm:prSet>
      <dgm:spPr/>
    </dgm:pt>
    <dgm:pt modelId="{8D9F90B0-FCF0-4A00-84E5-CE55605E2DDA}" type="pres">
      <dgm:prSet presAssocID="{64684DFB-CE19-4382-9952-D85336F1B156}" presName="compositeSpace" presStyleCnt="0"/>
      <dgm:spPr/>
    </dgm:pt>
    <dgm:pt modelId="{04626108-65E1-4120-AACE-5B6BF495910B}" type="pres">
      <dgm:prSet presAssocID="{C82DD008-04E1-4C8F-B67F-D5B51E514869}" presName="composite" presStyleCnt="0"/>
      <dgm:spPr/>
    </dgm:pt>
    <dgm:pt modelId="{118534DE-1A5A-49D6-9812-1B87BE5E0D1B}" type="pres">
      <dgm:prSet presAssocID="{C82DD008-04E1-4C8F-B67F-D5B51E514869}" presName="bgChev" presStyleLbl="node1" presStyleIdx="2" presStyleCnt="3" custScaleY="165242"/>
      <dgm:spPr/>
    </dgm:pt>
    <dgm:pt modelId="{862AF004-5E97-45AB-B001-560B7E7223D3}" type="pres">
      <dgm:prSet presAssocID="{C82DD008-04E1-4C8F-B67F-D5B51E514869}" presName="txNode" presStyleLbl="fgAcc1" presStyleIdx="2" presStyleCnt="3" custScaleX="114429" custScaleY="380837" custLinFactNeighborX="-10869" custLinFactNeighborY="2378">
        <dgm:presLayoutVars>
          <dgm:bulletEnabled val="1"/>
        </dgm:presLayoutVars>
      </dgm:prSet>
      <dgm:spPr/>
    </dgm:pt>
  </dgm:ptLst>
  <dgm:cxnLst>
    <dgm:cxn modelId="{E39B831E-03E8-4544-BC56-2DAC3B8AFAB3}" srcId="{C9789134-E9CA-46E5-B48E-2AF65D168958}" destId="{C123B122-CC0A-4C0E-BC7F-34527A4304C5}" srcOrd="1" destOrd="0" parTransId="{26FFDF27-73CE-4FBD-9A0F-CBA5998BA898}" sibTransId="{64684DFB-CE19-4382-9952-D85336F1B156}"/>
    <dgm:cxn modelId="{96AFF37D-D66B-4D60-8A6E-316B2A1A151B}" srcId="{C9789134-E9CA-46E5-B48E-2AF65D168958}" destId="{9C1C0871-CD53-43F1-B5D5-E82B40C0C0D9}" srcOrd="0" destOrd="0" parTransId="{1322B573-8F43-4206-8665-F899920FF9A2}" sibTransId="{29F45D25-4474-4C7F-A5B8-3A84047AECA5}"/>
    <dgm:cxn modelId="{276C8996-072C-4E1A-A1F8-A6B7375F9F17}" srcId="{C9789134-E9CA-46E5-B48E-2AF65D168958}" destId="{C82DD008-04E1-4C8F-B67F-D5B51E514869}" srcOrd="2" destOrd="0" parTransId="{42E860CD-A896-43F9-888C-DF71CB54F1E9}" sibTransId="{8177635B-2A63-49B6-9729-E1EF4E5D7FC0}"/>
    <dgm:cxn modelId="{D5E66E99-8263-4FF0-B7F9-4A7DED2C6264}" type="presOf" srcId="{C9789134-E9CA-46E5-B48E-2AF65D168958}" destId="{03655BA2-14D8-4651-923F-29C8D02BD937}" srcOrd="0" destOrd="0" presId="urn:microsoft.com/office/officeart/2005/8/layout/chevronAccent+Icon"/>
    <dgm:cxn modelId="{A7CB9BBC-F98D-4CA9-AA7A-0C763A31418B}" type="presOf" srcId="{9C1C0871-CD53-43F1-B5D5-E82B40C0C0D9}" destId="{45546CAA-ADB5-48E5-B8A9-DBA1BAB6D9D6}" srcOrd="0" destOrd="0" presId="urn:microsoft.com/office/officeart/2005/8/layout/chevronAccent+Icon"/>
    <dgm:cxn modelId="{0E5562C4-08C0-4520-B9C3-8E9F44FEBA6A}" type="presOf" srcId="{C82DD008-04E1-4C8F-B67F-D5B51E514869}" destId="{862AF004-5E97-45AB-B001-560B7E7223D3}" srcOrd="0" destOrd="0" presId="urn:microsoft.com/office/officeart/2005/8/layout/chevronAccent+Icon"/>
    <dgm:cxn modelId="{51FD58EC-6CFC-4B5F-9780-5359E424E796}" type="presOf" srcId="{C123B122-CC0A-4C0E-BC7F-34527A4304C5}" destId="{DA4468D9-28FC-488A-9E78-0AD1CF92F20F}" srcOrd="0" destOrd="0" presId="urn:microsoft.com/office/officeart/2005/8/layout/chevronAccent+Icon"/>
    <dgm:cxn modelId="{4F81AC5C-EDB9-469C-B454-5D178078CD85}" type="presParOf" srcId="{03655BA2-14D8-4651-923F-29C8D02BD937}" destId="{5A8735C7-2CD8-403B-9F64-BE712188CB4B}" srcOrd="0" destOrd="0" presId="urn:microsoft.com/office/officeart/2005/8/layout/chevronAccent+Icon"/>
    <dgm:cxn modelId="{FB362D3E-56B4-4E8B-907B-B0AB93A924FD}" type="presParOf" srcId="{5A8735C7-2CD8-403B-9F64-BE712188CB4B}" destId="{4BE78E13-73AD-4E4B-88B4-B32929BEAD8C}" srcOrd="0" destOrd="0" presId="urn:microsoft.com/office/officeart/2005/8/layout/chevronAccent+Icon"/>
    <dgm:cxn modelId="{E15FA15F-C049-42A8-B481-8BDA996C2E55}" type="presParOf" srcId="{5A8735C7-2CD8-403B-9F64-BE712188CB4B}" destId="{45546CAA-ADB5-48E5-B8A9-DBA1BAB6D9D6}" srcOrd="1" destOrd="0" presId="urn:microsoft.com/office/officeart/2005/8/layout/chevronAccent+Icon"/>
    <dgm:cxn modelId="{C8EAC7A0-264A-4B6C-9243-1E2FC3EA8FAD}" type="presParOf" srcId="{03655BA2-14D8-4651-923F-29C8D02BD937}" destId="{3A9885A3-DFC5-4371-B351-796464060096}" srcOrd="1" destOrd="0" presId="urn:microsoft.com/office/officeart/2005/8/layout/chevronAccent+Icon"/>
    <dgm:cxn modelId="{042EC461-1E2A-41CA-A681-38297972E11B}" type="presParOf" srcId="{03655BA2-14D8-4651-923F-29C8D02BD937}" destId="{3276638B-FE76-4EDE-8806-AAF202C30417}" srcOrd="2" destOrd="0" presId="urn:microsoft.com/office/officeart/2005/8/layout/chevronAccent+Icon"/>
    <dgm:cxn modelId="{B5598EDA-E302-419E-BD9F-737EF803C6E9}" type="presParOf" srcId="{3276638B-FE76-4EDE-8806-AAF202C30417}" destId="{4983F5F9-4904-449E-8534-466DE621921D}" srcOrd="0" destOrd="0" presId="urn:microsoft.com/office/officeart/2005/8/layout/chevronAccent+Icon"/>
    <dgm:cxn modelId="{97CE537A-A901-4BD9-86E5-308C8346F989}" type="presParOf" srcId="{3276638B-FE76-4EDE-8806-AAF202C30417}" destId="{DA4468D9-28FC-488A-9E78-0AD1CF92F20F}" srcOrd="1" destOrd="0" presId="urn:microsoft.com/office/officeart/2005/8/layout/chevronAccent+Icon"/>
    <dgm:cxn modelId="{137CBB34-C9F5-41F5-8A7D-7ACE0847E77F}" type="presParOf" srcId="{03655BA2-14D8-4651-923F-29C8D02BD937}" destId="{8D9F90B0-FCF0-4A00-84E5-CE55605E2DDA}" srcOrd="3" destOrd="0" presId="urn:microsoft.com/office/officeart/2005/8/layout/chevronAccent+Icon"/>
    <dgm:cxn modelId="{41EABF46-5268-422D-A0CF-8BAD548B6DD5}" type="presParOf" srcId="{03655BA2-14D8-4651-923F-29C8D02BD937}" destId="{04626108-65E1-4120-AACE-5B6BF495910B}" srcOrd="4" destOrd="0" presId="urn:microsoft.com/office/officeart/2005/8/layout/chevronAccent+Icon"/>
    <dgm:cxn modelId="{6AB74484-E4F0-47A2-80DF-790304439412}" type="presParOf" srcId="{04626108-65E1-4120-AACE-5B6BF495910B}" destId="{118534DE-1A5A-49D6-9812-1B87BE5E0D1B}" srcOrd="0" destOrd="0" presId="urn:microsoft.com/office/officeart/2005/8/layout/chevronAccent+Icon"/>
    <dgm:cxn modelId="{16EB4F44-E0E2-497B-B54F-9C3C19B5A5FB}" type="presParOf" srcId="{04626108-65E1-4120-AACE-5B6BF495910B}" destId="{862AF004-5E97-45AB-B001-560B7E7223D3}"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78E13-73AD-4E4B-88B4-B32929BEAD8C}">
      <dsp:nvSpPr>
        <dsp:cNvPr id="0" name=""/>
        <dsp:cNvSpPr/>
      </dsp:nvSpPr>
      <dsp:spPr>
        <a:xfrm>
          <a:off x="1935" y="1441098"/>
          <a:ext cx="3113424" cy="198584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546CAA-ADB5-48E5-B8A9-DBA1BAB6D9D6}">
      <dsp:nvSpPr>
        <dsp:cNvPr id="0" name=""/>
        <dsp:cNvSpPr/>
      </dsp:nvSpPr>
      <dsp:spPr>
        <a:xfrm>
          <a:off x="340800" y="477467"/>
          <a:ext cx="2828874" cy="451400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dirty="0"/>
            <a:t>Identify avoidable factors and use evidence-based approach to review</a:t>
          </a:r>
        </a:p>
      </dsp:txBody>
      <dsp:txXfrm>
        <a:off x="423655" y="560322"/>
        <a:ext cx="2663164" cy="4348291"/>
      </dsp:txXfrm>
    </dsp:sp>
    <dsp:sp modelId="{4983F5F9-4904-449E-8534-466DE621921D}">
      <dsp:nvSpPr>
        <dsp:cNvPr id="0" name=""/>
        <dsp:cNvSpPr/>
      </dsp:nvSpPr>
      <dsp:spPr>
        <a:xfrm>
          <a:off x="3753897" y="1441098"/>
          <a:ext cx="3113424" cy="198584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4468D9-28FC-488A-9E78-0AD1CF92F20F}">
      <dsp:nvSpPr>
        <dsp:cNvPr id="0" name=""/>
        <dsp:cNvSpPr/>
      </dsp:nvSpPr>
      <dsp:spPr>
        <a:xfrm>
          <a:off x="3630774" y="298961"/>
          <a:ext cx="4481325" cy="504246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Use “Five WHY” method to identify the root cause of the avoidable factor and develop action plan to prevent the avoidable factor. estimate timeline, monitor and  timely communication</a:t>
          </a:r>
        </a:p>
      </dsp:txBody>
      <dsp:txXfrm>
        <a:off x="3762028" y="430215"/>
        <a:ext cx="4218817" cy="4779952"/>
      </dsp:txXfrm>
    </dsp:sp>
    <dsp:sp modelId="{118534DE-1A5A-49D6-9812-1B87BE5E0D1B}">
      <dsp:nvSpPr>
        <dsp:cNvPr id="0" name=""/>
        <dsp:cNvSpPr/>
      </dsp:nvSpPr>
      <dsp:spPr>
        <a:xfrm>
          <a:off x="8236226" y="1441098"/>
          <a:ext cx="3113424" cy="1985848"/>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2AF004-5E97-45AB-B001-560B7E7223D3}">
      <dsp:nvSpPr>
        <dsp:cNvPr id="0" name=""/>
        <dsp:cNvSpPr/>
      </dsp:nvSpPr>
      <dsp:spPr>
        <a:xfrm>
          <a:off x="8591036" y="474631"/>
          <a:ext cx="3008469" cy="45768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Monitor to ensure implementation of action plans</a:t>
          </a:r>
        </a:p>
      </dsp:txBody>
      <dsp:txXfrm>
        <a:off x="8679151" y="562746"/>
        <a:ext cx="2832239" cy="44006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AAF264-EF12-4220-B728-4ADBE6E0C3C3}" type="datetimeFigureOut">
              <a:rPr lang="en-US" smtClean="0"/>
              <a:t>4/20/2023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E9033-55C8-4F0A-9C0A-04C3C89D5CD9}" type="slidenum">
              <a:rPr lang="en-US" smtClean="0"/>
              <a:t>‹#›</a:t>
            </a:fld>
            <a:endParaRPr lang="en-US"/>
          </a:p>
        </p:txBody>
      </p:sp>
    </p:spTree>
    <p:extLst>
      <p:ext uri="{BB962C8B-B14F-4D97-AF65-F5344CB8AC3E}">
        <p14:creationId xmlns:p14="http://schemas.microsoft.com/office/powerpoint/2010/main" val="211023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 that there will be separate session where the </a:t>
            </a:r>
            <a:r>
              <a:rPr lang="en-US" baseline="0" dirty="0"/>
              <a:t>participants will be provide with detailed information on tools used in hospital.</a:t>
            </a:r>
          </a:p>
          <a:p>
            <a:r>
              <a:rPr lang="en-US" baseline="0" dirty="0"/>
              <a:t>©: Tools used for review and response to community maternal deaths</a:t>
            </a:r>
          </a:p>
          <a:p>
            <a:r>
              <a:rPr lang="en-US" baseline="0" dirty="0"/>
              <a:t>(H): Tools used for review and response to hospital maternal and perinatal deaths</a:t>
            </a:r>
            <a:endParaRPr lang="en-US" dirty="0"/>
          </a:p>
        </p:txBody>
      </p:sp>
      <p:sp>
        <p:nvSpPr>
          <p:cNvPr id="4" name="Slide Number Placeholder 3"/>
          <p:cNvSpPr>
            <a:spLocks noGrp="1"/>
          </p:cNvSpPr>
          <p:nvPr>
            <p:ph type="sldNum" sz="quarter" idx="5"/>
          </p:nvPr>
        </p:nvSpPr>
        <p:spPr/>
        <p:txBody>
          <a:bodyPr/>
          <a:lstStyle/>
          <a:p>
            <a:fld id="{7FE1BFF1-136A-48B6-AEE1-AE73D29DA24F}" type="slidenum">
              <a:rPr lang="en-US" smtClean="0"/>
              <a:t>1</a:t>
            </a:fld>
            <a:endParaRPr lang="en-US"/>
          </a:p>
        </p:txBody>
      </p:sp>
    </p:spTree>
    <p:extLst>
      <p:ext uri="{BB962C8B-B14F-4D97-AF65-F5344CB8AC3E}">
        <p14:creationId xmlns:p14="http://schemas.microsoft.com/office/powerpoint/2010/main" val="201248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explain that</a:t>
            </a:r>
            <a:r>
              <a:rPr lang="en-US" baseline="0" dirty="0"/>
              <a:t> MPDSR is a continuous process of learning. Each case of maternal and perinatal death has different story to tell and different lessons to learn from. Therefore no case on maternal death at the community and hospital and perinatal death at hospital should be missed. Information should be collected and shared as much as possible regarding who, how, when, where, cause of death should be determined accurately and avoidable factors should be identified. This will assist in developing action plans for improving the system.</a:t>
            </a:r>
          </a:p>
          <a:p>
            <a:r>
              <a:rPr lang="en-US" baseline="0" dirty="0"/>
              <a:t>It is most important to have accountability from local to national level to implement the response mechanism.</a:t>
            </a:r>
            <a:endParaRPr lang="en-US" dirty="0"/>
          </a:p>
          <a:p>
            <a:endParaRPr lang="en-US" dirty="0"/>
          </a:p>
        </p:txBody>
      </p:sp>
      <p:sp>
        <p:nvSpPr>
          <p:cNvPr id="4" name="Slide Number Placeholder 3"/>
          <p:cNvSpPr>
            <a:spLocks noGrp="1"/>
          </p:cNvSpPr>
          <p:nvPr>
            <p:ph type="sldNum" sz="quarter" idx="5"/>
          </p:nvPr>
        </p:nvSpPr>
        <p:spPr/>
        <p:txBody>
          <a:bodyPr/>
          <a:lstStyle/>
          <a:p>
            <a:fld id="{AD1E9033-55C8-4F0A-9C0A-04C3C89D5CD9}" type="slidenum">
              <a:rPr lang="en-US" smtClean="0"/>
              <a:t>3</a:t>
            </a:fld>
            <a:endParaRPr lang="en-US"/>
          </a:p>
        </p:txBody>
      </p:sp>
    </p:spTree>
    <p:extLst>
      <p:ext uri="{BB962C8B-B14F-4D97-AF65-F5344CB8AC3E}">
        <p14:creationId xmlns:p14="http://schemas.microsoft.com/office/powerpoint/2010/main" val="3381352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WHO Integrated Management of Pregnancy and Childbirth (IMPAC) guidelines can be adapted</a:t>
            </a:r>
            <a:r>
              <a:rPr lang="en-US" baseline="0" dirty="0"/>
              <a:t> for this purpose, particularly in resource-poor countries.</a:t>
            </a:r>
            <a:endParaRPr lang="en-US" dirty="0"/>
          </a:p>
          <a:p>
            <a:endParaRPr lang="en-US" dirty="0"/>
          </a:p>
        </p:txBody>
      </p:sp>
      <p:sp>
        <p:nvSpPr>
          <p:cNvPr id="4" name="Slide Number Placeholder 3"/>
          <p:cNvSpPr>
            <a:spLocks noGrp="1"/>
          </p:cNvSpPr>
          <p:nvPr>
            <p:ph type="sldNum" sz="quarter" idx="5"/>
          </p:nvPr>
        </p:nvSpPr>
        <p:spPr/>
        <p:txBody>
          <a:bodyPr/>
          <a:lstStyle/>
          <a:p>
            <a:fld id="{AD1E9033-55C8-4F0A-9C0A-04C3C89D5CD9}" type="slidenum">
              <a:rPr lang="en-US" smtClean="0"/>
              <a:t>5</a:t>
            </a:fld>
            <a:endParaRPr lang="en-US"/>
          </a:p>
        </p:txBody>
      </p:sp>
    </p:spTree>
    <p:extLst>
      <p:ext uri="{BB962C8B-B14F-4D97-AF65-F5344CB8AC3E}">
        <p14:creationId xmlns:p14="http://schemas.microsoft.com/office/powerpoint/2010/main" val="2539480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Examples of immediate actions at community levels:</a:t>
            </a:r>
          </a:p>
          <a:p>
            <a:pPr lvl="0"/>
            <a:r>
              <a:rPr lang="en-US" sz="1200" kern="1200" dirty="0">
                <a:solidFill>
                  <a:schemeClr val="tx1"/>
                </a:solidFill>
                <a:effectLst/>
                <a:latin typeface="+mn-lt"/>
                <a:ea typeface="+mn-ea"/>
                <a:cs typeface="+mn-cs"/>
              </a:rPr>
              <a:t>Sharing the issues on maternal death in appropriate forums especially at mother’s group meetings.</a:t>
            </a:r>
          </a:p>
          <a:p>
            <a:pPr lvl="0"/>
            <a:r>
              <a:rPr lang="en-US" sz="1200" kern="1200" dirty="0">
                <a:solidFill>
                  <a:schemeClr val="tx1"/>
                </a:solidFill>
                <a:effectLst/>
                <a:latin typeface="+mn-lt"/>
                <a:ea typeface="+mn-ea"/>
                <a:cs typeface="+mn-cs"/>
              </a:rPr>
              <a:t>Quality assurance of ANC/ Natal/ Postnatal care including lab investigations.</a:t>
            </a:r>
          </a:p>
          <a:p>
            <a:pPr lvl="0"/>
            <a:r>
              <a:rPr lang="en-US" sz="1200" kern="1200" dirty="0">
                <a:solidFill>
                  <a:schemeClr val="tx1"/>
                </a:solidFill>
                <a:effectLst/>
                <a:latin typeface="+mn-lt"/>
                <a:ea typeface="+mn-ea"/>
                <a:cs typeface="+mn-cs"/>
              </a:rPr>
              <a:t>Utilization of funds (for example FCHV fund, EOC fund, Referral fund and other fund if available) for emergencies.</a:t>
            </a:r>
          </a:p>
          <a:p>
            <a:pPr lvl="0"/>
            <a:r>
              <a:rPr lang="en-US" sz="1200" kern="1200" dirty="0">
                <a:solidFill>
                  <a:schemeClr val="tx1"/>
                </a:solidFill>
                <a:effectLst/>
                <a:latin typeface="+mn-lt"/>
                <a:ea typeface="+mn-ea"/>
                <a:cs typeface="+mn-cs"/>
              </a:rPr>
              <a:t>Strengthening the referral system.</a:t>
            </a:r>
          </a:p>
          <a:p>
            <a:pPr lvl="0"/>
            <a:r>
              <a:rPr lang="en-US" sz="1200" kern="1200" dirty="0">
                <a:solidFill>
                  <a:schemeClr val="tx1"/>
                </a:solidFill>
                <a:effectLst/>
                <a:latin typeface="+mn-lt"/>
                <a:ea typeface="+mn-ea"/>
                <a:cs typeface="+mn-cs"/>
              </a:rPr>
              <a:t>Community awareness on risk factors</a:t>
            </a:r>
          </a:p>
          <a:p>
            <a:pPr lvl="0"/>
            <a:r>
              <a:rPr lang="en-US" sz="1200" kern="1200" dirty="0">
                <a:solidFill>
                  <a:schemeClr val="tx1"/>
                </a:solidFill>
                <a:effectLst/>
                <a:latin typeface="+mn-lt"/>
                <a:ea typeface="+mn-ea"/>
                <a:cs typeface="+mn-cs"/>
              </a:rPr>
              <a:t>Deciding the health facility opening hours and duty adjustments</a:t>
            </a:r>
          </a:p>
          <a:p>
            <a:pPr lvl="0"/>
            <a:r>
              <a:rPr lang="en-US" sz="1200" kern="1200" dirty="0">
                <a:solidFill>
                  <a:schemeClr val="tx1"/>
                </a:solidFill>
                <a:effectLst/>
                <a:latin typeface="+mn-lt"/>
                <a:ea typeface="+mn-ea"/>
                <a:cs typeface="+mn-cs"/>
              </a:rPr>
              <a:t>Ensuring sufficiency of essential drug and other logistics</a:t>
            </a:r>
          </a:p>
          <a:p>
            <a:r>
              <a:rPr lang="en-US" sz="1200" kern="1200" dirty="0">
                <a:solidFill>
                  <a:schemeClr val="tx1"/>
                </a:solidFill>
                <a:effectLst/>
                <a:latin typeface="+mn-lt"/>
                <a:ea typeface="+mn-ea"/>
                <a:cs typeface="+mn-cs"/>
              </a:rPr>
              <a:t>Infection prevention and compliance to other service standards </a:t>
            </a:r>
          </a:p>
          <a:p>
            <a:r>
              <a:rPr lang="en-US" sz="1200" b="1" kern="1200" dirty="0">
                <a:solidFill>
                  <a:schemeClr val="tx1"/>
                </a:solidFill>
                <a:effectLst/>
                <a:latin typeface="+mn-lt"/>
                <a:ea typeface="+mn-ea"/>
                <a:cs typeface="+mn-cs"/>
              </a:rPr>
              <a:t>Examples of Periodic response at community</a:t>
            </a:r>
            <a:r>
              <a:rPr lang="en-US" sz="1200" b="1" kern="1200" baseline="0" dirty="0">
                <a:solidFill>
                  <a:schemeClr val="tx1"/>
                </a:solidFill>
                <a:effectLst/>
                <a:latin typeface="+mn-lt"/>
                <a:ea typeface="+mn-ea"/>
                <a:cs typeface="+mn-cs"/>
              </a:rPr>
              <a:t>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Review and sharing of findings/ results in FCHV bi-monthly review meeting and raising awareness. </a:t>
            </a:r>
          </a:p>
          <a:p>
            <a:pPr lvl="0"/>
            <a:r>
              <a:rPr lang="en-US" sz="1200" kern="1200" dirty="0">
                <a:solidFill>
                  <a:schemeClr val="tx1"/>
                </a:solidFill>
                <a:effectLst/>
                <a:latin typeface="+mn-lt"/>
                <a:ea typeface="+mn-ea"/>
                <a:cs typeface="+mn-cs"/>
              </a:rPr>
              <a:t>Sharing of information and discussion during </a:t>
            </a:r>
            <a:r>
              <a:rPr lang="en-US" sz="1200" kern="1200" dirty="0" err="1">
                <a:solidFill>
                  <a:schemeClr val="tx1"/>
                </a:solidFill>
                <a:effectLst/>
                <a:latin typeface="+mn-lt"/>
                <a:ea typeface="+mn-ea"/>
                <a:cs typeface="+mn-cs"/>
              </a:rPr>
              <a:t>Ilaka</a:t>
            </a:r>
            <a:r>
              <a:rPr lang="en-US" sz="1200" kern="1200" dirty="0">
                <a:solidFill>
                  <a:schemeClr val="tx1"/>
                </a:solidFill>
                <a:effectLst/>
                <a:latin typeface="+mn-lt"/>
                <a:ea typeface="+mn-ea"/>
                <a:cs typeface="+mn-cs"/>
              </a:rPr>
              <a:t> meetings and preparation of appropriate action plan.</a:t>
            </a:r>
          </a:p>
          <a:p>
            <a:pPr lvl="0"/>
            <a:r>
              <a:rPr lang="en-US" sz="1200" kern="1200" dirty="0">
                <a:solidFill>
                  <a:schemeClr val="tx1"/>
                </a:solidFill>
                <a:effectLst/>
                <a:latin typeface="+mn-lt"/>
                <a:ea typeface="+mn-ea"/>
                <a:cs typeface="+mn-cs"/>
              </a:rPr>
              <a:t>Implementation of the feedback provided by higher authorities. </a:t>
            </a:r>
          </a:p>
          <a:p>
            <a:pPr lvl="0"/>
            <a:r>
              <a:rPr lang="en-US" sz="1200" kern="1200" dirty="0">
                <a:solidFill>
                  <a:schemeClr val="tx1"/>
                </a:solidFill>
                <a:effectLst/>
                <a:latin typeface="+mn-lt"/>
                <a:ea typeface="+mn-ea"/>
                <a:cs typeface="+mn-cs"/>
              </a:rPr>
              <a:t>Strengthening health promotion activities like training, street drama, local cultural programs in local language.</a:t>
            </a:r>
          </a:p>
          <a:p>
            <a:r>
              <a:rPr lang="en-US" sz="1200" b="1" kern="1200" dirty="0">
                <a:solidFill>
                  <a:schemeClr val="tx1"/>
                </a:solidFill>
                <a:effectLst/>
                <a:latin typeface="+mn-lt"/>
                <a:ea typeface="+mn-ea"/>
                <a:cs typeface="+mn-cs"/>
              </a:rPr>
              <a:t>Examples of Annual response at community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the findings and discussion with </a:t>
            </a:r>
            <a:r>
              <a:rPr lang="en-US" sz="1200" kern="1200" dirty="0" err="1">
                <a:solidFill>
                  <a:schemeClr val="tx1"/>
                </a:solidFill>
                <a:effectLst/>
                <a:latin typeface="+mn-lt"/>
                <a:ea typeface="+mn-ea"/>
                <a:cs typeface="+mn-cs"/>
              </a:rPr>
              <a:t>Nagarik</a:t>
            </a:r>
            <a:r>
              <a:rPr lang="en-US" sz="1200" kern="1200" dirty="0">
                <a:solidFill>
                  <a:schemeClr val="tx1"/>
                </a:solidFill>
                <a:effectLst/>
                <a:latin typeface="+mn-lt"/>
                <a:ea typeface="+mn-ea"/>
                <a:cs typeface="+mn-cs"/>
              </a:rPr>
              <a:t> Wada </a:t>
            </a:r>
            <a:r>
              <a:rPr lang="en-US" sz="1200" kern="1200" dirty="0" err="1">
                <a:solidFill>
                  <a:schemeClr val="tx1"/>
                </a:solidFill>
                <a:effectLst/>
                <a:latin typeface="+mn-lt"/>
                <a:ea typeface="+mn-ea"/>
                <a:cs typeface="+mn-cs"/>
              </a:rPr>
              <a:t>Manch</a:t>
            </a:r>
            <a:r>
              <a:rPr lang="en-US" sz="1200" kern="1200" dirty="0">
                <a:solidFill>
                  <a:schemeClr val="tx1"/>
                </a:solidFill>
                <a:effectLst/>
                <a:latin typeface="+mn-lt"/>
                <a:ea typeface="+mn-ea"/>
                <a:cs typeface="+mn-cs"/>
              </a:rPr>
              <a:t>, VDC members and those who can make a difference.</a:t>
            </a:r>
          </a:p>
          <a:p>
            <a:pPr lvl="0"/>
            <a:r>
              <a:rPr lang="en-US" sz="1200" kern="1200" dirty="0">
                <a:solidFill>
                  <a:schemeClr val="tx1"/>
                </a:solidFill>
                <a:effectLst/>
                <a:latin typeface="+mn-lt"/>
                <a:ea typeface="+mn-ea"/>
                <a:cs typeface="+mn-cs"/>
              </a:rPr>
              <a:t>Advocacy and annual planning in VDC council to prevent maternal deaths.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Examples of Immediate response at hospital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the issues on maternal death and perinatal deaths in MPDR committee and hospital staff meetings.</a:t>
            </a:r>
          </a:p>
          <a:p>
            <a:pPr lvl="0"/>
            <a:r>
              <a:rPr lang="en-US" sz="1200" kern="1200" dirty="0">
                <a:solidFill>
                  <a:schemeClr val="tx1"/>
                </a:solidFill>
                <a:effectLst/>
                <a:latin typeface="+mn-lt"/>
                <a:ea typeface="+mn-ea"/>
                <a:cs typeface="+mn-cs"/>
              </a:rPr>
              <a:t>Quality assurance of health care </a:t>
            </a:r>
          </a:p>
          <a:p>
            <a:pPr lvl="0"/>
            <a:r>
              <a:rPr lang="en-US" sz="1200" kern="1200" dirty="0">
                <a:solidFill>
                  <a:schemeClr val="tx1"/>
                </a:solidFill>
                <a:effectLst/>
                <a:latin typeface="+mn-lt"/>
                <a:ea typeface="+mn-ea"/>
                <a:cs typeface="+mn-cs"/>
              </a:rPr>
              <a:t>Utilization of funds available in the hospitals or creation of funds for emergencies.</a:t>
            </a:r>
          </a:p>
          <a:p>
            <a:pPr lvl="0"/>
            <a:r>
              <a:rPr lang="en-US" sz="1200" kern="1200" dirty="0">
                <a:solidFill>
                  <a:schemeClr val="tx1"/>
                </a:solidFill>
                <a:effectLst/>
                <a:latin typeface="+mn-lt"/>
                <a:ea typeface="+mn-ea"/>
                <a:cs typeface="+mn-cs"/>
              </a:rPr>
              <a:t>Increased preparedness for in-referrals and timely out-referrals with life saving arrangements</a:t>
            </a:r>
          </a:p>
          <a:p>
            <a:pPr lvl="0"/>
            <a:r>
              <a:rPr lang="en-US" sz="1200" kern="1200" dirty="0">
                <a:solidFill>
                  <a:schemeClr val="tx1"/>
                </a:solidFill>
                <a:effectLst/>
                <a:latin typeface="+mn-lt"/>
                <a:ea typeface="+mn-ea"/>
                <a:cs typeface="+mn-cs"/>
              </a:rPr>
              <a:t>Staff awareness on risk factors</a:t>
            </a:r>
          </a:p>
          <a:p>
            <a:pPr lvl="0"/>
            <a:r>
              <a:rPr lang="en-US" sz="1200" kern="1200" dirty="0">
                <a:solidFill>
                  <a:schemeClr val="tx1"/>
                </a:solidFill>
                <a:effectLst/>
                <a:latin typeface="+mn-lt"/>
                <a:ea typeface="+mn-ea"/>
                <a:cs typeface="+mn-cs"/>
              </a:rPr>
              <a:t>Health facility opening hours and duty adjustments</a:t>
            </a:r>
          </a:p>
          <a:p>
            <a:pPr lvl="0"/>
            <a:r>
              <a:rPr lang="en-US" sz="1200" kern="1200" dirty="0">
                <a:solidFill>
                  <a:schemeClr val="tx1"/>
                </a:solidFill>
                <a:effectLst/>
                <a:latin typeface="+mn-lt"/>
                <a:ea typeface="+mn-ea"/>
                <a:cs typeface="+mn-cs"/>
              </a:rPr>
              <a:t>Ensuring sufficiency of essential drug and other logistics</a:t>
            </a:r>
          </a:p>
          <a:p>
            <a:pPr lvl="0"/>
            <a:r>
              <a:rPr lang="en-US" sz="1200" kern="1200" dirty="0">
                <a:solidFill>
                  <a:schemeClr val="tx1"/>
                </a:solidFill>
                <a:effectLst/>
                <a:latin typeface="+mn-lt"/>
                <a:ea typeface="+mn-ea"/>
                <a:cs typeface="+mn-cs"/>
              </a:rPr>
              <a:t>Infection prevention and compliance to other service standards </a:t>
            </a:r>
          </a:p>
          <a:p>
            <a:pPr lvl="0"/>
            <a:r>
              <a:rPr lang="en-US" sz="1200" kern="1200" dirty="0">
                <a:solidFill>
                  <a:schemeClr val="tx1"/>
                </a:solidFill>
                <a:effectLst/>
                <a:latin typeface="+mn-lt"/>
                <a:ea typeface="+mn-ea"/>
                <a:cs typeface="+mn-cs"/>
              </a:rPr>
              <a:t>Other specific arrangements and quality of care improvement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Examples of Periodic response at hospital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Review and sharing of findings/ results in periodic meetings. </a:t>
            </a:r>
          </a:p>
          <a:p>
            <a:pPr lvl="0"/>
            <a:r>
              <a:rPr lang="en-US" sz="1200" kern="1200" dirty="0">
                <a:solidFill>
                  <a:schemeClr val="tx1"/>
                </a:solidFill>
                <a:effectLst/>
                <a:latin typeface="+mn-lt"/>
                <a:ea typeface="+mn-ea"/>
                <a:cs typeface="+mn-cs"/>
              </a:rPr>
              <a:t>Sharing of information and discussion during stakeholder/partners meetings</a:t>
            </a:r>
          </a:p>
          <a:p>
            <a:pPr lvl="0"/>
            <a:r>
              <a:rPr lang="en-US" sz="1200" kern="1200" dirty="0">
                <a:solidFill>
                  <a:schemeClr val="tx1"/>
                </a:solidFill>
                <a:effectLst/>
                <a:latin typeface="+mn-lt"/>
                <a:ea typeface="+mn-ea"/>
                <a:cs typeface="+mn-cs"/>
              </a:rPr>
              <a:t>Implementation of the feedback provided by DPHO and other government agencies. </a:t>
            </a:r>
          </a:p>
          <a:p>
            <a:pPr lvl="0"/>
            <a:r>
              <a:rPr lang="en-US" sz="1200" kern="1200" dirty="0">
                <a:solidFill>
                  <a:schemeClr val="tx1"/>
                </a:solidFill>
                <a:effectLst/>
                <a:latin typeface="+mn-lt"/>
                <a:ea typeface="+mn-ea"/>
                <a:cs typeface="+mn-cs"/>
              </a:rPr>
              <a:t>Incorporating maternal and perinatal death prevention and curative actions into work plan</a:t>
            </a:r>
          </a:p>
          <a:p>
            <a:pPr lvl="0"/>
            <a:r>
              <a:rPr lang="en-US" sz="1200" kern="1200" dirty="0">
                <a:solidFill>
                  <a:schemeClr val="tx1"/>
                </a:solidFill>
                <a:effectLst/>
                <a:latin typeface="+mn-lt"/>
                <a:ea typeface="+mn-ea"/>
                <a:cs typeface="+mn-cs"/>
              </a:rPr>
              <a:t>Other specific actions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Examples of Annual response at hospital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the findings and discussion with </a:t>
            </a:r>
            <a:r>
              <a:rPr lang="en-US" sz="1200" kern="1200" dirty="0" err="1">
                <a:solidFill>
                  <a:schemeClr val="tx1"/>
                </a:solidFill>
                <a:effectLst/>
                <a:latin typeface="+mn-lt"/>
                <a:ea typeface="+mn-ea"/>
                <a:cs typeface="+mn-cs"/>
              </a:rPr>
              <a:t>GoN</a:t>
            </a:r>
            <a:r>
              <a:rPr lang="en-US" sz="1200" kern="1200" dirty="0">
                <a:solidFill>
                  <a:schemeClr val="tx1"/>
                </a:solidFill>
                <a:effectLst/>
                <a:latin typeface="+mn-lt"/>
                <a:ea typeface="+mn-ea"/>
                <a:cs typeface="+mn-cs"/>
              </a:rPr>
              <a:t> and partners during meetings.</a:t>
            </a:r>
          </a:p>
          <a:p>
            <a:pPr lvl="0"/>
            <a:r>
              <a:rPr lang="en-US" sz="1200" kern="1200" dirty="0">
                <a:solidFill>
                  <a:schemeClr val="tx1"/>
                </a:solidFill>
                <a:effectLst/>
                <a:latin typeface="+mn-lt"/>
                <a:ea typeface="+mn-ea"/>
                <a:cs typeface="+mn-cs"/>
              </a:rPr>
              <a:t>Advocacy to prevent maternal deaths.</a:t>
            </a:r>
          </a:p>
          <a:p>
            <a:pPr lvl="0"/>
            <a:r>
              <a:rPr lang="en-US" sz="1200" kern="1200" dirty="0">
                <a:solidFill>
                  <a:schemeClr val="tx1"/>
                </a:solidFill>
                <a:effectLst/>
                <a:latin typeface="+mn-lt"/>
                <a:ea typeface="+mn-ea"/>
                <a:cs typeface="+mn-cs"/>
              </a:rPr>
              <a:t>Presentation of data, issues and action taken/to be taken in health review meetings</a:t>
            </a:r>
          </a:p>
          <a:p>
            <a:pPr lvl="0"/>
            <a:r>
              <a:rPr lang="en-US" sz="1200" kern="1200" dirty="0">
                <a:solidFill>
                  <a:schemeClr val="tx1"/>
                </a:solidFill>
                <a:effectLst/>
                <a:latin typeface="+mn-lt"/>
                <a:ea typeface="+mn-ea"/>
                <a:cs typeface="+mn-cs"/>
              </a:rPr>
              <a:t>Other innovations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Examples of Immediate response at district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Implement recommendations and feedback made by MPDSR committees</a:t>
            </a:r>
          </a:p>
          <a:p>
            <a:pPr lvl="0"/>
            <a:r>
              <a:rPr lang="en-US" sz="1200" kern="1200" dirty="0">
                <a:solidFill>
                  <a:schemeClr val="tx1"/>
                </a:solidFill>
                <a:effectLst/>
                <a:latin typeface="+mn-lt"/>
                <a:ea typeface="+mn-ea"/>
                <a:cs typeface="+mn-cs"/>
              </a:rPr>
              <a:t>Organization and sharing of information in MPDSR and RHCC meetings</a:t>
            </a:r>
          </a:p>
          <a:p>
            <a:pPr lvl="0"/>
            <a:r>
              <a:rPr lang="en-US" sz="1200" kern="1200" dirty="0">
                <a:solidFill>
                  <a:schemeClr val="tx1"/>
                </a:solidFill>
                <a:effectLst/>
                <a:latin typeface="+mn-lt"/>
                <a:ea typeface="+mn-ea"/>
                <a:cs typeface="+mn-cs"/>
              </a:rPr>
              <a:t>Preparation of strategy to prevent the three delays</a:t>
            </a:r>
          </a:p>
          <a:p>
            <a:pPr lvl="0"/>
            <a:r>
              <a:rPr lang="en-US" sz="1200" kern="1200" dirty="0">
                <a:solidFill>
                  <a:schemeClr val="tx1"/>
                </a:solidFill>
                <a:effectLst/>
                <a:latin typeface="+mn-lt"/>
                <a:ea typeface="+mn-ea"/>
                <a:cs typeface="+mn-cs"/>
              </a:rPr>
              <a:t>Coordination with stakeholders for technical and financial/logistic support </a:t>
            </a:r>
          </a:p>
          <a:p>
            <a:pPr lvl="0"/>
            <a:r>
              <a:rPr lang="en-US" sz="1200" kern="1200" dirty="0">
                <a:solidFill>
                  <a:schemeClr val="tx1"/>
                </a:solidFill>
                <a:effectLst/>
                <a:latin typeface="+mn-lt"/>
                <a:ea typeface="+mn-ea"/>
                <a:cs typeface="+mn-cs"/>
              </a:rPr>
              <a:t>Provision of feedback to respective MDSR committees below districts</a:t>
            </a:r>
          </a:p>
          <a:p>
            <a:pPr lvl="0"/>
            <a:r>
              <a:rPr lang="en-US" sz="1200" kern="1200" dirty="0">
                <a:solidFill>
                  <a:schemeClr val="tx1"/>
                </a:solidFill>
                <a:effectLst/>
                <a:latin typeface="+mn-lt"/>
                <a:ea typeface="+mn-ea"/>
                <a:cs typeface="+mn-cs"/>
              </a:rPr>
              <a:t>Support hospital MPDR committees and prompt budget disbursement</a:t>
            </a:r>
          </a:p>
          <a:p>
            <a:pPr lvl="0"/>
            <a:r>
              <a:rPr lang="en-US" sz="1200" kern="1200" dirty="0">
                <a:solidFill>
                  <a:schemeClr val="tx1"/>
                </a:solidFill>
                <a:effectLst/>
                <a:latin typeface="+mn-lt"/>
                <a:ea typeface="+mn-ea"/>
                <a:cs typeface="+mn-cs"/>
              </a:rPr>
              <a:t>Provision of flexible fund in DHO/DPHO</a:t>
            </a:r>
          </a:p>
          <a:p>
            <a:pPr lvl="0"/>
            <a:r>
              <a:rPr lang="en-US" sz="1200" kern="1200" dirty="0">
                <a:solidFill>
                  <a:schemeClr val="tx1"/>
                </a:solidFill>
                <a:effectLst/>
                <a:latin typeface="+mn-lt"/>
                <a:ea typeface="+mn-ea"/>
                <a:cs typeface="+mn-cs"/>
              </a:rPr>
              <a:t>Improved information management including HMIS</a:t>
            </a:r>
          </a:p>
          <a:p>
            <a:pPr lvl="0"/>
            <a:r>
              <a:rPr lang="en-US" sz="1200" kern="1200" dirty="0">
                <a:solidFill>
                  <a:schemeClr val="tx1"/>
                </a:solidFill>
                <a:effectLst/>
                <a:latin typeface="+mn-lt"/>
                <a:ea typeface="+mn-ea"/>
                <a:cs typeface="+mn-cs"/>
              </a:rPr>
              <a:t>Other district specific innovations</a:t>
            </a:r>
          </a:p>
          <a:p>
            <a:r>
              <a:rPr lang="en-US" sz="1200" b="1" kern="1200" dirty="0">
                <a:solidFill>
                  <a:schemeClr val="tx1"/>
                </a:solidFill>
                <a:effectLst/>
                <a:latin typeface="+mn-lt"/>
                <a:ea typeface="+mn-ea"/>
                <a:cs typeface="+mn-cs"/>
              </a:rPr>
              <a:t>Examples of Periodic response at district</a:t>
            </a:r>
            <a:r>
              <a:rPr lang="en-US" sz="1200" b="1" kern="1200" baseline="0" dirty="0">
                <a:solidFill>
                  <a:schemeClr val="tx1"/>
                </a:solidFill>
                <a:effectLst/>
                <a:latin typeface="+mn-lt"/>
                <a:ea typeface="+mn-ea"/>
                <a:cs typeface="+mn-cs"/>
              </a:rPr>
              <a:t> level</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the information in different forums like RHCC meeting, review meeting etc.</a:t>
            </a:r>
          </a:p>
          <a:p>
            <a:pPr lvl="0"/>
            <a:r>
              <a:rPr lang="en-US" sz="1200" kern="1200" dirty="0">
                <a:solidFill>
                  <a:schemeClr val="tx1"/>
                </a:solidFill>
                <a:effectLst/>
                <a:latin typeface="+mn-lt"/>
                <a:ea typeface="+mn-ea"/>
                <a:cs typeface="+mn-cs"/>
              </a:rPr>
              <a:t>Monitoring and supervision of Health Facilities/ Birthing </a:t>
            </a:r>
            <a:r>
              <a:rPr lang="en-US" sz="1200" kern="1200" dirty="0" err="1">
                <a:solidFill>
                  <a:schemeClr val="tx1"/>
                </a:solidFill>
                <a:effectLst/>
                <a:latin typeface="+mn-lt"/>
                <a:ea typeface="+mn-ea"/>
                <a:cs typeface="+mn-cs"/>
              </a:rPr>
              <a:t>Centres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of information and discussion at </a:t>
            </a:r>
            <a:r>
              <a:rPr lang="en-US" sz="1200" kern="1200" dirty="0" err="1">
                <a:solidFill>
                  <a:schemeClr val="tx1"/>
                </a:solidFill>
                <a:effectLst/>
                <a:latin typeface="+mn-lt"/>
                <a:ea typeface="+mn-ea"/>
                <a:cs typeface="+mn-cs"/>
              </a:rPr>
              <a:t>Ilaka</a:t>
            </a:r>
            <a:r>
              <a:rPr lang="en-US" sz="1200" kern="1200" dirty="0">
                <a:solidFill>
                  <a:schemeClr val="tx1"/>
                </a:solidFill>
                <a:effectLst/>
                <a:latin typeface="+mn-lt"/>
                <a:ea typeface="+mn-ea"/>
                <a:cs typeface="+mn-cs"/>
              </a:rPr>
              <a:t> meetings and making appropriate plans</a:t>
            </a:r>
          </a:p>
          <a:p>
            <a:pPr lvl="0"/>
            <a:r>
              <a:rPr lang="en-US" sz="1200" kern="1200" dirty="0">
                <a:solidFill>
                  <a:schemeClr val="tx1"/>
                </a:solidFill>
                <a:effectLst/>
                <a:latin typeface="+mn-lt"/>
                <a:ea typeface="+mn-ea"/>
                <a:cs typeface="+mn-cs"/>
              </a:rPr>
              <a:t>Implementation of feedback provided by higher authorities</a:t>
            </a:r>
          </a:p>
          <a:p>
            <a:pPr lvl="0"/>
            <a:r>
              <a:rPr lang="en-US" sz="1200" kern="1200" dirty="0">
                <a:solidFill>
                  <a:schemeClr val="tx1"/>
                </a:solidFill>
                <a:effectLst/>
                <a:latin typeface="+mn-lt"/>
                <a:ea typeface="+mn-ea"/>
                <a:cs typeface="+mn-cs"/>
              </a:rPr>
              <a:t>Incorporating maternal and perinatal death prevention action plan in periodic plans </a:t>
            </a:r>
          </a:p>
          <a:p>
            <a:pPr lvl="0"/>
            <a:r>
              <a:rPr lang="en-US" sz="1200" kern="1200" dirty="0">
                <a:solidFill>
                  <a:schemeClr val="tx1"/>
                </a:solidFill>
                <a:effectLst/>
                <a:latin typeface="+mn-lt"/>
                <a:ea typeface="+mn-ea"/>
                <a:cs typeface="+mn-cs"/>
              </a:rPr>
              <a:t>Strengthening health promotion activities like training, street drama, local cultural programs based on local language</a:t>
            </a:r>
          </a:p>
          <a:p>
            <a:r>
              <a:rPr lang="en-US" sz="1200" b="1" kern="1200" dirty="0">
                <a:solidFill>
                  <a:schemeClr val="tx1"/>
                </a:solidFill>
                <a:effectLst/>
                <a:latin typeface="+mn-lt"/>
                <a:ea typeface="+mn-ea"/>
                <a:cs typeface="+mn-cs"/>
              </a:rPr>
              <a:t>Examples of Annual response at district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Sharing the information/ issues at district and regional review meetings</a:t>
            </a:r>
          </a:p>
          <a:p>
            <a:pPr lvl="0"/>
            <a:r>
              <a:rPr lang="en-US" sz="1200" kern="1200" dirty="0">
                <a:solidFill>
                  <a:schemeClr val="tx1"/>
                </a:solidFill>
                <a:effectLst/>
                <a:latin typeface="+mn-lt"/>
                <a:ea typeface="+mn-ea"/>
                <a:cs typeface="+mn-cs"/>
              </a:rPr>
              <a:t>Need-based program planning with DDC and other stakeholders</a:t>
            </a:r>
          </a:p>
          <a:p>
            <a:pPr lvl="0"/>
            <a:r>
              <a:rPr lang="en-US" sz="1200" kern="1200" dirty="0">
                <a:solidFill>
                  <a:schemeClr val="tx1"/>
                </a:solidFill>
                <a:effectLst/>
                <a:latin typeface="+mn-lt"/>
                <a:ea typeface="+mn-ea"/>
                <a:cs typeface="+mn-cs"/>
              </a:rPr>
              <a:t>Other district specific innovations</a:t>
            </a: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Examples of Actions at Regional level:</a:t>
            </a:r>
          </a:p>
          <a:p>
            <a:pPr lvl="0"/>
            <a:r>
              <a:rPr lang="en-US" sz="1200" kern="1200" dirty="0">
                <a:solidFill>
                  <a:schemeClr val="tx1"/>
                </a:solidFill>
                <a:effectLst/>
                <a:latin typeface="+mn-lt"/>
                <a:ea typeface="+mn-ea"/>
                <a:cs typeface="+mn-cs"/>
              </a:rPr>
              <a:t>Implement recommendations and feedbacks made by MPDSR committees</a:t>
            </a:r>
          </a:p>
          <a:p>
            <a:pPr lvl="0"/>
            <a:r>
              <a:rPr lang="en-US" sz="1200" kern="1200" dirty="0">
                <a:solidFill>
                  <a:schemeClr val="tx1"/>
                </a:solidFill>
                <a:effectLst/>
                <a:latin typeface="+mn-lt"/>
                <a:ea typeface="+mn-ea"/>
                <a:cs typeface="+mn-cs"/>
              </a:rPr>
              <a:t>MPDSR focused monitoring and supervision</a:t>
            </a:r>
          </a:p>
          <a:p>
            <a:pPr lvl="0"/>
            <a:r>
              <a:rPr lang="en-US" sz="1200" kern="1200" dirty="0">
                <a:solidFill>
                  <a:schemeClr val="tx1"/>
                </a:solidFill>
                <a:effectLst/>
                <a:latin typeface="+mn-lt"/>
                <a:ea typeface="+mn-ea"/>
                <a:cs typeface="+mn-cs"/>
              </a:rPr>
              <a:t>Respond, provide feedback/guidance on district reporting</a:t>
            </a:r>
          </a:p>
          <a:p>
            <a:pPr lvl="0"/>
            <a:r>
              <a:rPr lang="en-US" sz="1200" kern="1200" dirty="0">
                <a:solidFill>
                  <a:schemeClr val="tx1"/>
                </a:solidFill>
                <a:effectLst/>
                <a:latin typeface="+mn-lt"/>
                <a:ea typeface="+mn-ea"/>
                <a:cs typeface="+mn-cs"/>
              </a:rPr>
              <a:t>Sharing the issues in regional forums and national reviews</a:t>
            </a:r>
          </a:p>
          <a:p>
            <a:pPr lvl="0"/>
            <a:r>
              <a:rPr lang="en-US" sz="1200" kern="1200" dirty="0">
                <a:solidFill>
                  <a:schemeClr val="tx1"/>
                </a:solidFill>
                <a:effectLst/>
                <a:latin typeface="+mn-lt"/>
                <a:ea typeface="+mn-ea"/>
                <a:cs typeface="+mn-cs"/>
              </a:rPr>
              <a:t>Coordination between districts and </a:t>
            </a:r>
            <a:r>
              <a:rPr lang="en-US" sz="1200" kern="1200" dirty="0" err="1">
                <a:solidFill>
                  <a:schemeClr val="tx1"/>
                </a:solidFill>
                <a:effectLst/>
                <a:latin typeface="+mn-lt"/>
                <a:ea typeface="+mn-ea"/>
                <a:cs typeface="+mn-cs"/>
              </a:rPr>
              <a:t>centres</a:t>
            </a:r>
            <a:r>
              <a:rPr lang="en-US" sz="1200" kern="1200" dirty="0">
                <a:solidFill>
                  <a:schemeClr val="tx1"/>
                </a:solidFill>
                <a:effectLst/>
                <a:latin typeface="+mn-lt"/>
                <a:ea typeface="+mn-ea"/>
                <a:cs typeface="+mn-cs"/>
              </a:rPr>
              <a:t> for programs to reduce maternal deaths </a:t>
            </a:r>
          </a:p>
          <a:p>
            <a:pPr lvl="0"/>
            <a:r>
              <a:rPr lang="en-US" sz="1200" kern="1200" dirty="0">
                <a:solidFill>
                  <a:schemeClr val="tx1"/>
                </a:solidFill>
                <a:effectLst/>
                <a:latin typeface="+mn-lt"/>
                <a:ea typeface="+mn-ea"/>
                <a:cs typeface="+mn-cs"/>
              </a:rPr>
              <a:t>Providing technical support to hospitals and D/PHOs</a:t>
            </a:r>
          </a:p>
          <a:p>
            <a:pPr lvl="0"/>
            <a:r>
              <a:rPr lang="en-US" sz="1200" kern="1200" dirty="0">
                <a:solidFill>
                  <a:schemeClr val="tx1"/>
                </a:solidFill>
                <a:effectLst/>
                <a:latin typeface="+mn-lt"/>
                <a:ea typeface="+mn-ea"/>
                <a:cs typeface="+mn-cs"/>
              </a:rPr>
              <a:t>Incorporating maternal and perinatal death prevention action plan in periodic plans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Examples of actions</a:t>
            </a:r>
            <a:r>
              <a:rPr lang="en-US" sz="1200" b="1" kern="1200" baseline="0" dirty="0">
                <a:solidFill>
                  <a:schemeClr val="tx1"/>
                </a:solidFill>
                <a:effectLst/>
                <a:latin typeface="+mn-lt"/>
                <a:ea typeface="+mn-ea"/>
                <a:cs typeface="+mn-cs"/>
              </a:rPr>
              <a:t> at </a:t>
            </a:r>
            <a:r>
              <a:rPr lang="en-US" sz="1200" b="1" kern="1200" dirty="0">
                <a:solidFill>
                  <a:schemeClr val="tx1"/>
                </a:solidFill>
                <a:effectLst/>
                <a:latin typeface="+mn-lt"/>
                <a:ea typeface="+mn-ea"/>
                <a:cs typeface="+mn-cs"/>
              </a:rPr>
              <a:t>Central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Implementation of recommendations made by MPDSR committees</a:t>
            </a:r>
          </a:p>
          <a:p>
            <a:pPr lvl="0"/>
            <a:r>
              <a:rPr lang="en-US" sz="1200" kern="1200" dirty="0">
                <a:solidFill>
                  <a:schemeClr val="tx1"/>
                </a:solidFill>
                <a:effectLst/>
                <a:latin typeface="+mn-lt"/>
                <a:ea typeface="+mn-ea"/>
                <a:cs typeface="+mn-cs"/>
              </a:rPr>
              <a:t>Review on Policy and program alignment in view of equity and access</a:t>
            </a:r>
          </a:p>
          <a:p>
            <a:pPr lvl="0"/>
            <a:r>
              <a:rPr lang="en-US" sz="1200" kern="1200" dirty="0">
                <a:solidFill>
                  <a:schemeClr val="tx1"/>
                </a:solidFill>
                <a:effectLst/>
                <a:latin typeface="+mn-lt"/>
                <a:ea typeface="+mn-ea"/>
                <a:cs typeface="+mn-cs"/>
              </a:rPr>
              <a:t>Advocacy, acquisition and continuity of resources (Human resources, finance, logistic, institutional development etc.)</a:t>
            </a:r>
          </a:p>
          <a:p>
            <a:pPr lvl="0"/>
            <a:r>
              <a:rPr lang="en-US" sz="1200" kern="1200" dirty="0">
                <a:solidFill>
                  <a:schemeClr val="tx1"/>
                </a:solidFill>
                <a:effectLst/>
                <a:latin typeface="+mn-lt"/>
                <a:ea typeface="+mn-ea"/>
                <a:cs typeface="+mn-cs"/>
              </a:rPr>
              <a:t>National review and response with focus on appropriate innovations and technologies</a:t>
            </a:r>
          </a:p>
          <a:p>
            <a:pPr lvl="0"/>
            <a:r>
              <a:rPr lang="en-US" sz="1200" kern="1200" dirty="0">
                <a:solidFill>
                  <a:schemeClr val="tx1"/>
                </a:solidFill>
                <a:effectLst/>
                <a:latin typeface="+mn-lt"/>
                <a:ea typeface="+mn-ea"/>
                <a:cs typeface="+mn-cs"/>
              </a:rPr>
              <a:t>Coordination with relevant ministries and stakeholders</a:t>
            </a:r>
          </a:p>
          <a:p>
            <a:pPr lvl="0"/>
            <a:r>
              <a:rPr lang="en-US" sz="1200" kern="1200" dirty="0">
                <a:solidFill>
                  <a:schemeClr val="tx1"/>
                </a:solidFill>
                <a:effectLst/>
                <a:latin typeface="+mn-lt"/>
                <a:ea typeface="+mn-ea"/>
                <a:cs typeface="+mn-cs"/>
              </a:rPr>
              <a:t>Incorporating maternal and perinatal death prevention plan in plan documents</a:t>
            </a:r>
          </a:p>
          <a:p>
            <a:pPr lvl="0"/>
            <a:r>
              <a:rPr lang="en-US" sz="1200" kern="1200" dirty="0">
                <a:solidFill>
                  <a:schemeClr val="tx1"/>
                </a:solidFill>
                <a:effectLst/>
                <a:latin typeface="+mn-lt"/>
                <a:ea typeface="+mn-ea"/>
                <a:cs typeface="+mn-cs"/>
              </a:rPr>
              <a:t>Make arrangements to comply with national and global commitments</a:t>
            </a:r>
          </a:p>
          <a:p>
            <a:pPr lvl="0"/>
            <a:r>
              <a:rPr lang="en-US" sz="1200" kern="1200" dirty="0">
                <a:solidFill>
                  <a:schemeClr val="tx1"/>
                </a:solidFill>
                <a:effectLst/>
                <a:latin typeface="+mn-lt"/>
                <a:ea typeface="+mn-ea"/>
                <a:cs typeface="+mn-cs"/>
              </a:rPr>
              <a:t>Make regular contacts with authorities directly or indirectly involved in maternal and child health improvement</a:t>
            </a:r>
          </a:p>
          <a:p>
            <a:pPr lvl="0"/>
            <a:r>
              <a:rPr lang="en-US" sz="1200" kern="1200" dirty="0">
                <a:solidFill>
                  <a:schemeClr val="tx1"/>
                </a:solidFill>
                <a:effectLst/>
                <a:latin typeface="+mn-lt"/>
                <a:ea typeface="+mn-ea"/>
                <a:cs typeface="+mn-cs"/>
              </a:rPr>
              <a:t>Research activities in the subject area and co-ordination with agencies.</a:t>
            </a:r>
          </a:p>
        </p:txBody>
      </p:sp>
      <p:sp>
        <p:nvSpPr>
          <p:cNvPr id="4" name="Slide Number Placeholder 3"/>
          <p:cNvSpPr>
            <a:spLocks noGrp="1"/>
          </p:cNvSpPr>
          <p:nvPr>
            <p:ph type="sldNum" sz="quarter" idx="5"/>
          </p:nvPr>
        </p:nvSpPr>
        <p:spPr/>
        <p:txBody>
          <a:bodyPr/>
          <a:lstStyle/>
          <a:p>
            <a:fld id="{AD1E9033-55C8-4F0A-9C0A-04C3C89D5CD9}" type="slidenum">
              <a:rPr lang="en-US" smtClean="0"/>
              <a:t>14</a:t>
            </a:fld>
            <a:endParaRPr lang="en-US"/>
          </a:p>
        </p:txBody>
      </p:sp>
    </p:spTree>
    <p:extLst>
      <p:ext uri="{BB962C8B-B14F-4D97-AF65-F5344CB8AC3E}">
        <p14:creationId xmlns:p14="http://schemas.microsoft.com/office/powerpoint/2010/main" val="154386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E08F-211D-425D-84A9-B46D19A322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F21353-337B-41ED-A6A7-689654DD67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CE0C57-297D-4791-92BE-9A6779D8DE77}"/>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D22BD315-5534-48DE-A9C1-C4C7A0427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8ED5A-EA3D-4217-9A1B-CAD09CE8DED5}"/>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276118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C2163-EA6D-45FC-9470-ECA532314B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01E03F-CA89-4CC7-9B59-21322262E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435FF-4F30-4064-98E1-698AE12F384B}"/>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2361B62F-F1B7-4A27-A783-296C362DF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37E00-85AA-4E28-B382-BDAF1CFAE8AC}"/>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3999668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7AEB35-3828-425F-AF28-117EF055A9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FC86EE-692A-4DDB-8198-93B32F7DFA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6FEC9-CD98-4D43-B80F-819F1A6FE990}"/>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DBF38D73-5E20-44A3-A2F2-6ECD1C7F9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3C92E-5CDF-4B43-8AE7-8F373EB3C582}"/>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69042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9B9C-9771-4191-8C3B-49618E69CD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68CA6A-C228-493A-9149-9D30E4C4BB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97800-CE5A-4BF7-A304-6952EB750B3B}"/>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BE600481-33CB-44DD-ACAF-6DF3E0524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9F9D7-23A9-4AA1-AC8C-70ECA2031E68}"/>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312638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7AC59-32BA-4919-BAE7-D17581F792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F47A76-02B0-47C3-A1E6-1E8D1D481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472A3C-F932-4A97-9C37-664F352D5E4E}"/>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E82E61AA-A8B0-4652-8364-1A387A0A76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D8F19-DCFD-43F6-81EE-5C66D6CF03A9}"/>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253018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5C7B-DB93-41F6-987F-716EF08E9B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2171D-4155-4BD7-98EC-A60800366C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3A587F-1B7F-4F3A-B2E9-834D8058BD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8CF8E4-7CEF-4351-8DF0-D6724A9FECD0}"/>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6" name="Footer Placeholder 5">
            <a:extLst>
              <a:ext uri="{FF2B5EF4-FFF2-40B4-BE49-F238E27FC236}">
                <a16:creationId xmlns:a16="http://schemas.microsoft.com/office/drawing/2014/main" id="{78441C9F-F602-4330-992F-D674E0251B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F68578-2A75-4A73-A7A0-BD5C442EA860}"/>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101624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31B4-9197-4055-BCE1-1510A3056C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F65DCD-18E4-4CAB-9421-CDC593712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60DEA4-0D58-494A-BD58-CA2B363C0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A5CFC7-3497-4FD6-8DBF-2911C7DF58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406DC7-A532-4B54-81C1-BB48471EF5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8CB871-7189-4656-8434-C7FDE93C7101}"/>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8" name="Footer Placeholder 7">
            <a:extLst>
              <a:ext uri="{FF2B5EF4-FFF2-40B4-BE49-F238E27FC236}">
                <a16:creationId xmlns:a16="http://schemas.microsoft.com/office/drawing/2014/main" id="{BE596BE8-8AD9-4618-9635-A6A46CE36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6B088-14B0-424D-B3F0-2C7943B4691B}"/>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77969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FF09-787C-4992-9366-5C2AD06AA6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0EE96C-C8FF-457F-8B58-BF37BD490B4F}"/>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4" name="Footer Placeholder 3">
            <a:extLst>
              <a:ext uri="{FF2B5EF4-FFF2-40B4-BE49-F238E27FC236}">
                <a16:creationId xmlns:a16="http://schemas.microsoft.com/office/drawing/2014/main" id="{4786D3E5-DC5A-4900-BD91-FB2A49062E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46666F-2351-4C5D-BDDD-96FE64B83CD5}"/>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1748395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F4666F-C673-4119-836D-32CA3EC310A6}"/>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3" name="Footer Placeholder 2">
            <a:extLst>
              <a:ext uri="{FF2B5EF4-FFF2-40B4-BE49-F238E27FC236}">
                <a16:creationId xmlns:a16="http://schemas.microsoft.com/office/drawing/2014/main" id="{400DA67F-38DA-455F-A31C-F3B9D902FB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D19DFF-EF87-4671-B559-6B0091F038F4}"/>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280253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2C42-49BC-41C7-A39F-F5D7D24501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EB0D90-A6A8-4D1B-850C-63595FA2B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C5F63F-2B38-4032-B3EA-1C79E06E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013B4B-F912-4236-89A5-7CC698E16488}"/>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6" name="Footer Placeholder 5">
            <a:extLst>
              <a:ext uri="{FF2B5EF4-FFF2-40B4-BE49-F238E27FC236}">
                <a16:creationId xmlns:a16="http://schemas.microsoft.com/office/drawing/2014/main" id="{4FEC29AA-FE68-46A4-9767-39000E167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0BF249-542B-4562-84CC-D0BD82A71EEB}"/>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245591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D32A5-A7E1-44E9-B955-0DB8F983C4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F22FDB-8A8A-4608-8501-98171C3E4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777C06-7DE8-42B3-984B-2A6C445E8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013A-5737-409C-97F4-DB9184EF04C5}"/>
              </a:ext>
            </a:extLst>
          </p:cNvPr>
          <p:cNvSpPr>
            <a:spLocks noGrp="1"/>
          </p:cNvSpPr>
          <p:nvPr>
            <p:ph type="dt" sz="half" idx="10"/>
          </p:nvPr>
        </p:nvSpPr>
        <p:spPr/>
        <p:txBody>
          <a:bodyPr/>
          <a:lstStyle/>
          <a:p>
            <a:fld id="{ECCE14D6-B824-4D24-BB18-9144A5ED73E8}" type="datetimeFigureOut">
              <a:rPr lang="en-US" smtClean="0"/>
              <a:t>4/20/2023</a:t>
            </a:fld>
            <a:endParaRPr lang="en-US"/>
          </a:p>
        </p:txBody>
      </p:sp>
      <p:sp>
        <p:nvSpPr>
          <p:cNvPr id="6" name="Footer Placeholder 5">
            <a:extLst>
              <a:ext uri="{FF2B5EF4-FFF2-40B4-BE49-F238E27FC236}">
                <a16:creationId xmlns:a16="http://schemas.microsoft.com/office/drawing/2014/main" id="{B216DD57-11E9-4A31-BEF6-F4BDD6431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80BE55-6F8D-4CFA-B372-745FCDDE427F}"/>
              </a:ext>
            </a:extLst>
          </p:cNvPr>
          <p:cNvSpPr>
            <a:spLocks noGrp="1"/>
          </p:cNvSpPr>
          <p:nvPr>
            <p:ph type="sldNum" sz="quarter" idx="12"/>
          </p:nvPr>
        </p:nvSpPr>
        <p:spPr/>
        <p:txBody>
          <a:bodyPr/>
          <a:lstStyle/>
          <a:p>
            <a:fld id="{CB056383-C688-45EA-9E3C-CCEDE8C879E5}" type="slidenum">
              <a:rPr lang="en-US" smtClean="0"/>
              <a:t>‹#›</a:t>
            </a:fld>
            <a:endParaRPr lang="en-US"/>
          </a:p>
        </p:txBody>
      </p:sp>
    </p:spTree>
    <p:extLst>
      <p:ext uri="{BB962C8B-B14F-4D97-AF65-F5344CB8AC3E}">
        <p14:creationId xmlns:p14="http://schemas.microsoft.com/office/powerpoint/2010/main" val="171247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D2FCB-F914-4A70-B6E4-F89A53AD42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FFFC57-E5BD-49A2-8E12-8F01FAC7B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559BA-9E4A-412D-AC65-5EAEC142B6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E14D6-B824-4D24-BB18-9144A5ED73E8}" type="datetimeFigureOut">
              <a:rPr lang="en-US" smtClean="0"/>
              <a:t>4/20/2023</a:t>
            </a:fld>
            <a:endParaRPr lang="en-US"/>
          </a:p>
        </p:txBody>
      </p:sp>
      <p:sp>
        <p:nvSpPr>
          <p:cNvPr id="5" name="Footer Placeholder 4">
            <a:extLst>
              <a:ext uri="{FF2B5EF4-FFF2-40B4-BE49-F238E27FC236}">
                <a16:creationId xmlns:a16="http://schemas.microsoft.com/office/drawing/2014/main" id="{AA13724D-55C8-4E19-9B0C-11BB6D3C5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762DA3-B484-43A1-8011-45E922C196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56383-C688-45EA-9E3C-CCEDE8C879E5}" type="slidenum">
              <a:rPr lang="en-US" smtClean="0"/>
              <a:t>‹#›</a:t>
            </a:fld>
            <a:endParaRPr lang="en-US"/>
          </a:p>
        </p:txBody>
      </p:sp>
    </p:spTree>
    <p:extLst>
      <p:ext uri="{BB962C8B-B14F-4D97-AF65-F5344CB8AC3E}">
        <p14:creationId xmlns:p14="http://schemas.microsoft.com/office/powerpoint/2010/main" val="226264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DBC9EF-F5E9-491E-8103-78E363518C0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5" name="Title 5">
            <a:extLst>
              <a:ext uri="{FF2B5EF4-FFF2-40B4-BE49-F238E27FC236}">
                <a16:creationId xmlns:a16="http://schemas.microsoft.com/office/drawing/2014/main" id="{48D8A9E6-426A-4206-80C0-14931C1E20C7}"/>
              </a:ext>
            </a:extLst>
          </p:cNvPr>
          <p:cNvSpPr txBox="1">
            <a:spLocks/>
          </p:cNvSpPr>
          <p:nvPr/>
        </p:nvSpPr>
        <p:spPr>
          <a:xfrm>
            <a:off x="1284099" y="171907"/>
            <a:ext cx="6229883" cy="4817536"/>
          </a:xfrm>
          <a:prstGeom prst="rect">
            <a:avLst/>
          </a:prstGeom>
          <a:solidFill>
            <a:srgbClr val="003399"/>
          </a:solidFill>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4000" b="1" kern="1200">
                <a:solidFill>
                  <a:schemeClr val="tx1"/>
                </a:solidFill>
                <a:latin typeface="+mj-lt"/>
                <a:ea typeface="+mj-ea"/>
                <a:cs typeface="+mj-cs"/>
              </a:defRPr>
            </a:lvl1pPr>
          </a:lstStyle>
          <a:p>
            <a:r>
              <a:rPr lang="en-US" dirty="0">
                <a:solidFill>
                  <a:schemeClr val="bg1"/>
                </a:solidFill>
              </a:rPr>
              <a:t>Maternal and Perinatal Death Surveillance and </a:t>
            </a:r>
            <a:r>
              <a:rPr lang="en-US">
                <a:solidFill>
                  <a:schemeClr val="bg1"/>
                </a:solidFill>
              </a:rPr>
              <a:t>Response [MPDSR]</a:t>
            </a:r>
            <a:br>
              <a:rPr lang="en-US" sz="9600" dirty="0">
                <a:solidFill>
                  <a:schemeClr val="bg1"/>
                </a:solidFill>
              </a:rPr>
            </a:br>
            <a:br>
              <a:rPr lang="en-US" dirty="0">
                <a:solidFill>
                  <a:schemeClr val="bg1"/>
                </a:solidFill>
              </a:rPr>
            </a:br>
            <a:r>
              <a:rPr lang="en-US" sz="4400" dirty="0">
                <a:solidFill>
                  <a:schemeClr val="bg1"/>
                </a:solidFill>
              </a:rPr>
              <a:t>-</a:t>
            </a:r>
            <a:r>
              <a:rPr lang="en-US" sz="3600" dirty="0">
                <a:solidFill>
                  <a:schemeClr val="bg1"/>
                </a:solidFill>
                <a:cs typeface="Calibri" pitchFamily="34" charset="0"/>
              </a:rPr>
              <a:t> Response Mechanism and Identifying Action Plans</a:t>
            </a:r>
            <a:r>
              <a:rPr lang="en-US" sz="3600" dirty="0">
                <a:solidFill>
                  <a:schemeClr val="bg1"/>
                </a:solidFill>
              </a:rPr>
              <a:t>-</a:t>
            </a:r>
          </a:p>
        </p:txBody>
      </p:sp>
      <p:pic>
        <p:nvPicPr>
          <p:cNvPr id="6" name="Picture 5">
            <a:extLst>
              <a:ext uri="{FF2B5EF4-FFF2-40B4-BE49-F238E27FC236}">
                <a16:creationId xmlns:a16="http://schemas.microsoft.com/office/drawing/2014/main" id="{F89FA932-BE84-40FB-AD08-DDEB34C1CA5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553738" y="171907"/>
            <a:ext cx="4679559"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5F9646ED-5AC0-49D2-8C17-BFFB2A5F413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9900" y="5108215"/>
            <a:ext cx="629708" cy="483130"/>
          </a:xfrm>
          <a:prstGeom prst="rect">
            <a:avLst/>
          </a:prstGeom>
          <a:noFill/>
          <a:ln>
            <a:noFill/>
          </a:ln>
        </p:spPr>
      </p:pic>
      <p:sp>
        <p:nvSpPr>
          <p:cNvPr id="8" name="TextBox 7">
            <a:extLst>
              <a:ext uri="{FF2B5EF4-FFF2-40B4-BE49-F238E27FC236}">
                <a16:creationId xmlns:a16="http://schemas.microsoft.com/office/drawing/2014/main" id="{379D0E90-5A84-4B9A-88C8-0BE18B825DAF}"/>
              </a:ext>
            </a:extLst>
          </p:cNvPr>
          <p:cNvSpPr txBox="1"/>
          <p:nvPr/>
        </p:nvSpPr>
        <p:spPr>
          <a:xfrm>
            <a:off x="5307018" y="5656036"/>
            <a:ext cx="3607019" cy="1077218"/>
          </a:xfrm>
          <a:prstGeom prst="rect">
            <a:avLst/>
          </a:prstGeom>
          <a:noFill/>
        </p:spPr>
        <p:txBody>
          <a:bodyPr wrap="square" rtlCol="0">
            <a:spAutoFit/>
          </a:bodyPr>
          <a:lstStyle/>
          <a:p>
            <a:pPr algn="ctr"/>
            <a:r>
              <a:rPr lang="ne-NP" sz="1600" dirty="0">
                <a:solidFill>
                  <a:srgbClr val="FF0000"/>
                </a:solidFill>
              </a:rPr>
              <a:t>नेपाल सरकार</a:t>
            </a:r>
          </a:p>
          <a:p>
            <a:pPr algn="ctr"/>
            <a:r>
              <a:rPr lang="ne-NP" sz="1600" dirty="0">
                <a:solidFill>
                  <a:srgbClr val="FF0000"/>
                </a:solidFill>
              </a:rPr>
              <a:t>स्वास्थ्य तथा जनसंख्या मंत्रालय</a:t>
            </a:r>
          </a:p>
          <a:p>
            <a:pPr algn="ctr"/>
            <a:r>
              <a:rPr lang="ne-NP" sz="1600" dirty="0">
                <a:solidFill>
                  <a:srgbClr val="FF0000"/>
                </a:solidFill>
              </a:rPr>
              <a:t>स्वास्थ्य सेवा विभाग</a:t>
            </a:r>
          </a:p>
          <a:p>
            <a:pPr algn="ctr"/>
            <a:r>
              <a:rPr lang="ne-NP" sz="1600" dirty="0">
                <a:solidFill>
                  <a:srgbClr val="FF0000"/>
                </a:solidFill>
              </a:rPr>
              <a:t>परिवार कल्याण महाशाखा</a:t>
            </a:r>
            <a:endParaRPr lang="en-US" sz="1600" dirty="0">
              <a:solidFill>
                <a:srgbClr val="FF0000"/>
              </a:solidFill>
            </a:endParaRPr>
          </a:p>
        </p:txBody>
      </p:sp>
      <p:sp>
        <p:nvSpPr>
          <p:cNvPr id="9" name="Oval 8">
            <a:extLst>
              <a:ext uri="{FF2B5EF4-FFF2-40B4-BE49-F238E27FC236}">
                <a16:creationId xmlns:a16="http://schemas.microsoft.com/office/drawing/2014/main" id="{B42BE239-68BF-4F08-BD67-AE1F0F9EB56E}"/>
              </a:ext>
            </a:extLst>
          </p:cNvPr>
          <p:cNvSpPr/>
          <p:nvPr/>
        </p:nvSpPr>
        <p:spPr>
          <a:xfrm>
            <a:off x="9143999"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nvGrpSpPr>
          <p:cNvPr id="2" name="Group 1">
            <a:extLst>
              <a:ext uri="{FF2B5EF4-FFF2-40B4-BE49-F238E27FC236}">
                <a16:creationId xmlns:a16="http://schemas.microsoft.com/office/drawing/2014/main" id="{0B36B568-DB51-4015-BD89-7078D06BD88E}"/>
              </a:ext>
            </a:extLst>
          </p:cNvPr>
          <p:cNvGrpSpPr/>
          <p:nvPr/>
        </p:nvGrpSpPr>
        <p:grpSpPr>
          <a:xfrm>
            <a:off x="7573616" y="171907"/>
            <a:ext cx="4679559" cy="4817536"/>
            <a:chOff x="7573616" y="171907"/>
            <a:chExt cx="4679559" cy="4817536"/>
          </a:xfrm>
        </p:grpSpPr>
        <p:pic>
          <p:nvPicPr>
            <p:cNvPr id="10" name="Picture 9">
              <a:extLst>
                <a:ext uri="{FF2B5EF4-FFF2-40B4-BE49-F238E27FC236}">
                  <a16:creationId xmlns:a16="http://schemas.microsoft.com/office/drawing/2014/main" id="{9FD982AB-4CE6-49BE-901C-24AEDE8AF5D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573616" y="171907"/>
              <a:ext cx="4679559"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836BC61B-BEAE-4342-B564-1ACFE1B190D3}"/>
                </a:ext>
              </a:extLst>
            </p:cNvPr>
            <p:cNvSpPr/>
            <p:nvPr/>
          </p:nvSpPr>
          <p:spPr>
            <a:xfrm>
              <a:off x="9163877"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spTree>
    <p:extLst>
      <p:ext uri="{BB962C8B-B14F-4D97-AF65-F5344CB8AC3E}">
        <p14:creationId xmlns:p14="http://schemas.microsoft.com/office/powerpoint/2010/main" val="70759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3BEBF0D2-A1E4-4DA3-BA51-8F3324724E82}"/>
              </a:ext>
            </a:extLst>
          </p:cNvPr>
          <p:cNvSpPr>
            <a:spLocks noGrp="1"/>
          </p:cNvSpPr>
          <p:nvPr>
            <p:ph type="title"/>
          </p:nvPr>
        </p:nvSpPr>
        <p:spPr>
          <a:xfrm>
            <a:off x="833718" y="340653"/>
            <a:ext cx="10703858" cy="744071"/>
          </a:xfrm>
        </p:spPr>
        <p:txBody>
          <a:bodyPr>
            <a:normAutofit/>
          </a:bodyPr>
          <a:lstStyle/>
          <a:p>
            <a:pPr algn="ctr"/>
            <a:r>
              <a:rPr lang="en-US" sz="3200" b="1" dirty="0"/>
              <a:t>Ensuring Responses Mechanism</a:t>
            </a:r>
          </a:p>
        </p:txBody>
      </p:sp>
      <p:graphicFrame>
        <p:nvGraphicFramePr>
          <p:cNvPr id="6" name="Content Placeholder 5">
            <a:extLst>
              <a:ext uri="{FF2B5EF4-FFF2-40B4-BE49-F238E27FC236}">
                <a16:creationId xmlns:a16="http://schemas.microsoft.com/office/drawing/2014/main" id="{E0AC7E31-CAE8-4637-80A0-1F45279A9351}"/>
              </a:ext>
            </a:extLst>
          </p:cNvPr>
          <p:cNvGraphicFramePr>
            <a:graphicFrameLocks noGrp="1"/>
          </p:cNvGraphicFramePr>
          <p:nvPr>
            <p:ph idx="1"/>
            <p:extLst>
              <p:ext uri="{D42A27DB-BD31-4B8C-83A1-F6EECF244321}">
                <p14:modId xmlns:p14="http://schemas.microsoft.com/office/powerpoint/2010/main" val="2558801278"/>
              </p:ext>
            </p:extLst>
          </p:nvPr>
        </p:nvGraphicFramePr>
        <p:xfrm>
          <a:off x="152400" y="1151499"/>
          <a:ext cx="11887200" cy="5468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472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9" name="Title 1">
            <a:extLst>
              <a:ext uri="{FF2B5EF4-FFF2-40B4-BE49-F238E27FC236}">
                <a16:creationId xmlns:a16="http://schemas.microsoft.com/office/drawing/2014/main" id="{C6C57ED2-6DE2-49A8-91A0-2DF847E9A3FD}"/>
              </a:ext>
            </a:extLst>
          </p:cNvPr>
          <p:cNvSpPr>
            <a:spLocks noGrp="1"/>
          </p:cNvSpPr>
          <p:nvPr>
            <p:ph type="title"/>
          </p:nvPr>
        </p:nvSpPr>
        <p:spPr>
          <a:xfrm>
            <a:off x="833718" y="268937"/>
            <a:ext cx="10703858" cy="744071"/>
          </a:xfrm>
        </p:spPr>
        <p:txBody>
          <a:bodyPr>
            <a:normAutofit/>
          </a:bodyPr>
          <a:lstStyle/>
          <a:p>
            <a:pPr algn="ctr"/>
            <a:r>
              <a:rPr lang="en-US" sz="3200" b="1" dirty="0"/>
              <a:t>Example: Five WHY Review method</a:t>
            </a:r>
          </a:p>
        </p:txBody>
      </p:sp>
      <p:sp>
        <p:nvSpPr>
          <p:cNvPr id="10" name="Content Placeholder 2">
            <a:extLst>
              <a:ext uri="{FF2B5EF4-FFF2-40B4-BE49-F238E27FC236}">
                <a16:creationId xmlns:a16="http://schemas.microsoft.com/office/drawing/2014/main" id="{1903052E-A712-49B3-A5FF-68FCB4051617}"/>
              </a:ext>
            </a:extLst>
          </p:cNvPr>
          <p:cNvSpPr>
            <a:spLocks noGrp="1"/>
          </p:cNvSpPr>
          <p:nvPr>
            <p:ph idx="1"/>
          </p:nvPr>
        </p:nvSpPr>
        <p:spPr>
          <a:xfrm>
            <a:off x="152400" y="1380565"/>
            <a:ext cx="11887200" cy="5096435"/>
          </a:xfrm>
        </p:spPr>
        <p:txBody>
          <a:bodyPr>
            <a:normAutofit/>
          </a:bodyPr>
          <a:lstStyle/>
          <a:p>
            <a:pPr algn="ctr"/>
            <a:r>
              <a:rPr lang="en-US" b="1" dirty="0"/>
              <a:t>MgSO4 not given to patient with eclampsia in ER</a:t>
            </a:r>
          </a:p>
          <a:p>
            <a:pPr algn="ctr"/>
            <a:endParaRPr lang="en-US" b="1" dirty="0"/>
          </a:p>
          <a:p>
            <a:pPr algn="ctr"/>
            <a:r>
              <a:rPr lang="en-US" b="1" dirty="0"/>
              <a:t>Not available at Emergency Room</a:t>
            </a:r>
          </a:p>
          <a:p>
            <a:pPr algn="ctr"/>
            <a:endParaRPr lang="en-US" b="1" dirty="0"/>
          </a:p>
          <a:p>
            <a:pPr algn="ctr"/>
            <a:r>
              <a:rPr lang="en-US" b="1" dirty="0"/>
              <a:t>Store informed</a:t>
            </a:r>
          </a:p>
          <a:p>
            <a:pPr algn="ctr"/>
            <a:endParaRPr lang="en-US" b="1" dirty="0"/>
          </a:p>
          <a:p>
            <a:pPr algn="ctr"/>
            <a:r>
              <a:rPr lang="en-US" b="1" dirty="0"/>
              <a:t>Store locked</a:t>
            </a:r>
          </a:p>
          <a:p>
            <a:pPr algn="ctr"/>
            <a:endParaRPr lang="en-US" b="1" dirty="0"/>
          </a:p>
          <a:p>
            <a:pPr algn="ctr"/>
            <a:r>
              <a:rPr lang="en-US" b="1" dirty="0"/>
              <a:t>Store keeper on leave</a:t>
            </a:r>
          </a:p>
          <a:p>
            <a:pPr algn="ctr"/>
            <a:endParaRPr lang="en-US" b="1" dirty="0"/>
          </a:p>
          <a:p>
            <a:pPr algn="ctr"/>
            <a:endParaRPr lang="en-US" b="1" dirty="0"/>
          </a:p>
          <a:p>
            <a:pPr algn="ctr"/>
            <a:endParaRPr lang="en-US" b="1" dirty="0"/>
          </a:p>
        </p:txBody>
      </p:sp>
    </p:spTree>
    <p:extLst>
      <p:ext uri="{BB962C8B-B14F-4D97-AF65-F5344CB8AC3E}">
        <p14:creationId xmlns:p14="http://schemas.microsoft.com/office/powerpoint/2010/main" val="254057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BD4E0328-B8C4-433E-AAF6-884D5F8D4BE4}"/>
              </a:ext>
            </a:extLst>
          </p:cNvPr>
          <p:cNvSpPr>
            <a:spLocks noGrp="1"/>
          </p:cNvSpPr>
          <p:nvPr>
            <p:ph type="title"/>
          </p:nvPr>
        </p:nvSpPr>
        <p:spPr>
          <a:xfrm>
            <a:off x="833718" y="286866"/>
            <a:ext cx="10703858" cy="744071"/>
          </a:xfrm>
        </p:spPr>
        <p:txBody>
          <a:bodyPr>
            <a:normAutofit/>
          </a:bodyPr>
          <a:lstStyle/>
          <a:p>
            <a:pPr algn="ctr"/>
            <a:r>
              <a:rPr lang="en-US" sz="3200" b="1" dirty="0"/>
              <a:t>Example: Five WHY Review method</a:t>
            </a:r>
          </a:p>
        </p:txBody>
      </p:sp>
      <p:sp>
        <p:nvSpPr>
          <p:cNvPr id="6" name="Content Placeholder 2">
            <a:extLst>
              <a:ext uri="{FF2B5EF4-FFF2-40B4-BE49-F238E27FC236}">
                <a16:creationId xmlns:a16="http://schemas.microsoft.com/office/drawing/2014/main" id="{D2AC1187-EC4B-4800-8890-D47C59F42ECC}"/>
              </a:ext>
            </a:extLst>
          </p:cNvPr>
          <p:cNvSpPr>
            <a:spLocks noGrp="1"/>
          </p:cNvSpPr>
          <p:nvPr>
            <p:ph idx="1"/>
          </p:nvPr>
        </p:nvSpPr>
        <p:spPr>
          <a:xfrm>
            <a:off x="833718" y="1452280"/>
            <a:ext cx="10596282" cy="4876800"/>
          </a:xfrm>
        </p:spPr>
        <p:txBody>
          <a:bodyPr>
            <a:normAutofit/>
          </a:bodyPr>
          <a:lstStyle/>
          <a:p>
            <a:pPr algn="ctr"/>
            <a:r>
              <a:rPr lang="en-US" b="1" dirty="0"/>
              <a:t>MgSO4 not given to patient with eclampsia in ER</a:t>
            </a:r>
          </a:p>
          <a:p>
            <a:pPr algn="ctr"/>
            <a:endParaRPr lang="en-US" b="1" dirty="0"/>
          </a:p>
          <a:p>
            <a:pPr algn="ctr"/>
            <a:r>
              <a:rPr lang="en-US" b="1" dirty="0"/>
              <a:t>MgSO4 available but on duty staff not confident</a:t>
            </a:r>
          </a:p>
          <a:p>
            <a:pPr algn="ctr"/>
            <a:endParaRPr lang="en-US" b="1" dirty="0"/>
          </a:p>
          <a:p>
            <a:pPr algn="ctr"/>
            <a:r>
              <a:rPr lang="en-US" b="1" dirty="0"/>
              <a:t>Protocol not available</a:t>
            </a:r>
          </a:p>
          <a:p>
            <a:pPr algn="ctr"/>
            <a:endParaRPr lang="en-US" b="1" dirty="0"/>
          </a:p>
          <a:p>
            <a:pPr algn="ctr"/>
            <a:endParaRPr lang="en-US" b="1" dirty="0"/>
          </a:p>
          <a:p>
            <a:pPr algn="ctr"/>
            <a:endParaRPr lang="en-US" b="1" dirty="0"/>
          </a:p>
          <a:p>
            <a:pPr algn="ctr"/>
            <a:endParaRPr lang="en-US" b="1" dirty="0"/>
          </a:p>
        </p:txBody>
      </p:sp>
    </p:spTree>
    <p:extLst>
      <p:ext uri="{BB962C8B-B14F-4D97-AF65-F5344CB8AC3E}">
        <p14:creationId xmlns:p14="http://schemas.microsoft.com/office/powerpoint/2010/main" val="90541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31E50B5F-50D5-4E77-9577-157F9585097B}"/>
              </a:ext>
            </a:extLst>
          </p:cNvPr>
          <p:cNvSpPr>
            <a:spLocks noGrp="1"/>
          </p:cNvSpPr>
          <p:nvPr>
            <p:ph type="title"/>
          </p:nvPr>
        </p:nvSpPr>
        <p:spPr>
          <a:xfrm>
            <a:off x="885169" y="299204"/>
            <a:ext cx="10703858" cy="744071"/>
          </a:xfrm>
        </p:spPr>
        <p:txBody>
          <a:bodyPr>
            <a:normAutofit/>
          </a:bodyPr>
          <a:lstStyle/>
          <a:p>
            <a:pPr algn="ctr"/>
            <a:r>
              <a:rPr lang="en-US" sz="3200" b="1" dirty="0"/>
              <a:t>Case Scenario</a:t>
            </a:r>
          </a:p>
        </p:txBody>
      </p:sp>
      <p:sp>
        <p:nvSpPr>
          <p:cNvPr id="6" name="Content Placeholder 2">
            <a:extLst>
              <a:ext uri="{FF2B5EF4-FFF2-40B4-BE49-F238E27FC236}">
                <a16:creationId xmlns:a16="http://schemas.microsoft.com/office/drawing/2014/main" id="{ECF7FED0-CF5B-4F83-8EBC-95F94C12C9EF}"/>
              </a:ext>
            </a:extLst>
          </p:cNvPr>
          <p:cNvSpPr>
            <a:spLocks noGrp="1"/>
          </p:cNvSpPr>
          <p:nvPr>
            <p:ph idx="1"/>
          </p:nvPr>
        </p:nvSpPr>
        <p:spPr>
          <a:xfrm>
            <a:off x="481757" y="1195678"/>
            <a:ext cx="11295529" cy="4966447"/>
          </a:xfrm>
        </p:spPr>
        <p:txBody>
          <a:bodyPr>
            <a:normAutofit/>
          </a:bodyPr>
          <a:lstStyle/>
          <a:p>
            <a:pPr algn="just"/>
            <a:r>
              <a:rPr lang="en-US" sz="3200" dirty="0"/>
              <a:t>A 20-year old </a:t>
            </a:r>
            <a:r>
              <a:rPr lang="en-US" sz="3200" dirty="0" err="1"/>
              <a:t>primi</a:t>
            </a:r>
            <a:r>
              <a:rPr lang="en-US" sz="3200" dirty="0"/>
              <a:t> gravida with term pregnancy was admitted in hospital in active phase of </a:t>
            </a:r>
            <a:r>
              <a:rPr lang="en-US" sz="3200" dirty="0" err="1"/>
              <a:t>labour</a:t>
            </a:r>
            <a:r>
              <a:rPr lang="en-US" sz="3200" dirty="0"/>
              <a:t>.   She had 2 ANC visits in 6 and 8 months at a local HP. She was referred from a birthing center for prolonged </a:t>
            </a:r>
            <a:r>
              <a:rPr lang="en-US" sz="3200" dirty="0" err="1"/>
              <a:t>labour</a:t>
            </a:r>
            <a:r>
              <a:rPr lang="en-US" sz="3200" dirty="0"/>
              <a:t> with no documents.  </a:t>
            </a:r>
          </a:p>
          <a:p>
            <a:pPr algn="just"/>
            <a:r>
              <a:rPr lang="en-US" sz="3200" dirty="0"/>
              <a:t>At the hospital, trial for </a:t>
            </a:r>
            <a:r>
              <a:rPr lang="en-US" sz="3200" dirty="0" err="1"/>
              <a:t>labour</a:t>
            </a:r>
            <a:r>
              <a:rPr lang="en-US" sz="3200" dirty="0"/>
              <a:t> was given for 6 hours and decided for cesarean section. The operation got delayed due to unavailability of blood. However, the operation was performed 2 hours later. A fresh still born baby was delivered. Massive hemorrhage occurred  during the operation and the woman could not be saved. </a:t>
            </a:r>
          </a:p>
        </p:txBody>
      </p:sp>
    </p:spTree>
    <p:extLst>
      <p:ext uri="{BB962C8B-B14F-4D97-AF65-F5344CB8AC3E}">
        <p14:creationId xmlns:p14="http://schemas.microsoft.com/office/powerpoint/2010/main" val="110171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C7004E4A-80BD-44AE-BD81-F0C3FF46C9A6}"/>
              </a:ext>
            </a:extLst>
          </p:cNvPr>
          <p:cNvSpPr>
            <a:spLocks noGrp="1"/>
          </p:cNvSpPr>
          <p:nvPr>
            <p:ph type="title"/>
          </p:nvPr>
        </p:nvSpPr>
        <p:spPr>
          <a:xfrm>
            <a:off x="744071" y="304795"/>
            <a:ext cx="10703858" cy="744071"/>
          </a:xfrm>
        </p:spPr>
        <p:txBody>
          <a:bodyPr>
            <a:normAutofit/>
          </a:bodyPr>
          <a:lstStyle/>
          <a:p>
            <a:pPr algn="ctr"/>
            <a:r>
              <a:rPr lang="en-US" sz="3200" b="1" dirty="0">
                <a:solidFill>
                  <a:schemeClr val="tx1">
                    <a:lumMod val="50000"/>
                  </a:schemeClr>
                </a:solidFill>
              </a:rPr>
              <a:t>Possible Actions Include</a:t>
            </a:r>
          </a:p>
        </p:txBody>
      </p:sp>
      <p:sp>
        <p:nvSpPr>
          <p:cNvPr id="6" name="Content Placeholder 2">
            <a:extLst>
              <a:ext uri="{FF2B5EF4-FFF2-40B4-BE49-F238E27FC236}">
                <a16:creationId xmlns:a16="http://schemas.microsoft.com/office/drawing/2014/main" id="{3B1F8A76-3575-42FD-B850-082AA6474D2E}"/>
              </a:ext>
            </a:extLst>
          </p:cNvPr>
          <p:cNvSpPr>
            <a:spLocks noGrp="1"/>
          </p:cNvSpPr>
          <p:nvPr>
            <p:ph idx="1"/>
          </p:nvPr>
        </p:nvSpPr>
        <p:spPr>
          <a:xfrm>
            <a:off x="573741" y="1583289"/>
            <a:ext cx="11205884" cy="4620287"/>
          </a:xfrm>
        </p:spPr>
        <p:txBody>
          <a:bodyPr>
            <a:normAutofit/>
          </a:bodyPr>
          <a:lstStyle/>
          <a:p>
            <a:pPr algn="just"/>
            <a:r>
              <a:rPr lang="en-US" sz="3200" b="1" dirty="0">
                <a:solidFill>
                  <a:srgbClr val="080808"/>
                </a:solidFill>
              </a:rPr>
              <a:t>Feedback for timely referral to the referring birthing center</a:t>
            </a:r>
          </a:p>
          <a:p>
            <a:pPr algn="just"/>
            <a:r>
              <a:rPr lang="en-US" sz="3200" b="1" dirty="0">
                <a:solidFill>
                  <a:srgbClr val="003399"/>
                </a:solidFill>
              </a:rPr>
              <a:t>Use of partograph / expert consultation for timely decision making</a:t>
            </a:r>
          </a:p>
          <a:p>
            <a:pPr algn="just"/>
            <a:r>
              <a:rPr lang="en-US" sz="3200" b="1" dirty="0">
                <a:solidFill>
                  <a:srgbClr val="080808"/>
                </a:solidFill>
              </a:rPr>
              <a:t>Coordination with blood banks for timely availability of blood</a:t>
            </a:r>
          </a:p>
          <a:p>
            <a:pPr lvl="0" algn="just"/>
            <a:r>
              <a:rPr lang="en-US" sz="3200" b="1" dirty="0">
                <a:solidFill>
                  <a:srgbClr val="003399"/>
                </a:solidFill>
              </a:rPr>
              <a:t>Increased preparedness for in-referrals and timely out-referrals with life saving arrangements</a:t>
            </a:r>
          </a:p>
          <a:p>
            <a:pPr lvl="0" algn="just"/>
            <a:r>
              <a:rPr lang="en-US" sz="3200" b="1" dirty="0">
                <a:solidFill>
                  <a:srgbClr val="080808"/>
                </a:solidFill>
              </a:rPr>
              <a:t>Review and sharing of findings/ results in periodic meetings</a:t>
            </a:r>
          </a:p>
          <a:p>
            <a:pPr algn="just"/>
            <a:endParaRPr lang="en-US" sz="3200" b="1" dirty="0">
              <a:solidFill>
                <a:srgbClr val="080808"/>
              </a:solidFill>
            </a:endParaRPr>
          </a:p>
        </p:txBody>
      </p:sp>
      <p:sp>
        <p:nvSpPr>
          <p:cNvPr id="10" name="Slide Number Placeholder 4">
            <a:extLst>
              <a:ext uri="{FF2B5EF4-FFF2-40B4-BE49-F238E27FC236}">
                <a16:creationId xmlns:a16="http://schemas.microsoft.com/office/drawing/2014/main" id="{37A9AFF1-05B0-4570-8484-13EB35CC7864}"/>
              </a:ext>
            </a:extLst>
          </p:cNvPr>
          <p:cNvSpPr>
            <a:spLocks noGrp="1"/>
          </p:cNvSpPr>
          <p:nvPr>
            <p:ph type="sldNum" sz="quarter" idx="12"/>
          </p:nvPr>
        </p:nvSpPr>
        <p:spPr>
          <a:xfrm>
            <a:off x="11430000" y="6601968"/>
            <a:ext cx="640080" cy="237744"/>
          </a:xfrm>
        </p:spPr>
        <p:txBody>
          <a:bodyPr/>
          <a:lstStyle/>
          <a:p>
            <a:fld id="{0FF54DE5-C571-48E8-A5BC-B369434E2F44}" type="slidenum">
              <a:rPr lang="en-US" smtClean="0"/>
              <a:pPr/>
              <a:t>14</a:t>
            </a:fld>
            <a:endParaRPr lang="en-US"/>
          </a:p>
        </p:txBody>
      </p:sp>
    </p:spTree>
    <p:extLst>
      <p:ext uri="{BB962C8B-B14F-4D97-AF65-F5344CB8AC3E}">
        <p14:creationId xmlns:p14="http://schemas.microsoft.com/office/powerpoint/2010/main" val="1961968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0AE9B0D4-2D41-41BA-AEEA-BF0EB18B48AC}"/>
              </a:ext>
            </a:extLst>
          </p:cNvPr>
          <p:cNvSpPr>
            <a:spLocks noGrp="1"/>
          </p:cNvSpPr>
          <p:nvPr>
            <p:ph type="title"/>
          </p:nvPr>
        </p:nvSpPr>
        <p:spPr>
          <a:xfrm>
            <a:off x="833718" y="322723"/>
            <a:ext cx="10703858" cy="744071"/>
          </a:xfrm>
        </p:spPr>
        <p:txBody>
          <a:bodyPr>
            <a:normAutofit/>
          </a:bodyPr>
          <a:lstStyle/>
          <a:p>
            <a:pPr algn="ctr"/>
            <a:r>
              <a:rPr lang="en-US" sz="3200" b="1" dirty="0">
                <a:solidFill>
                  <a:schemeClr val="tx1">
                    <a:lumMod val="50000"/>
                  </a:schemeClr>
                </a:solidFill>
              </a:rPr>
              <a:t>Community-based actions</a:t>
            </a:r>
          </a:p>
        </p:txBody>
      </p:sp>
      <p:sp>
        <p:nvSpPr>
          <p:cNvPr id="6" name="Content Placeholder 2">
            <a:extLst>
              <a:ext uri="{FF2B5EF4-FFF2-40B4-BE49-F238E27FC236}">
                <a16:creationId xmlns:a16="http://schemas.microsoft.com/office/drawing/2014/main" id="{F2312BD3-F36A-42E8-9328-927444637DD0}"/>
              </a:ext>
            </a:extLst>
          </p:cNvPr>
          <p:cNvSpPr>
            <a:spLocks noGrp="1"/>
          </p:cNvSpPr>
          <p:nvPr>
            <p:ph idx="1"/>
          </p:nvPr>
        </p:nvSpPr>
        <p:spPr>
          <a:xfrm>
            <a:off x="519953" y="1362630"/>
            <a:ext cx="11170024" cy="5091953"/>
          </a:xfrm>
        </p:spPr>
        <p:txBody>
          <a:bodyPr>
            <a:normAutofit/>
          </a:bodyPr>
          <a:lstStyle/>
          <a:p>
            <a:pPr lvl="1" algn="just"/>
            <a:r>
              <a:rPr lang="en-US" sz="2800" dirty="0">
                <a:solidFill>
                  <a:schemeClr val="tx1">
                    <a:lumMod val="50000"/>
                  </a:schemeClr>
                </a:solidFill>
              </a:rPr>
              <a:t>Changing health seeking behavior</a:t>
            </a:r>
          </a:p>
          <a:p>
            <a:pPr lvl="1" algn="just"/>
            <a:r>
              <a:rPr lang="en-US" sz="2800" dirty="0">
                <a:solidFill>
                  <a:schemeClr val="tx1">
                    <a:lumMod val="50000"/>
                  </a:schemeClr>
                </a:solidFill>
              </a:rPr>
              <a:t>Addressing transportation issues</a:t>
            </a:r>
          </a:p>
          <a:p>
            <a:pPr lvl="1" algn="just"/>
            <a:r>
              <a:rPr lang="en-US" sz="2800" dirty="0">
                <a:solidFill>
                  <a:schemeClr val="tx1">
                    <a:lumMod val="50000"/>
                  </a:schemeClr>
                </a:solidFill>
              </a:rPr>
              <a:t>Reducing cost of accessing care</a:t>
            </a:r>
          </a:p>
          <a:p>
            <a:pPr lvl="1" algn="just"/>
            <a:r>
              <a:rPr lang="en-US" sz="2800" dirty="0"/>
              <a:t>Identification and prompt referral</a:t>
            </a:r>
          </a:p>
          <a:p>
            <a:pPr lvl="1" algn="just"/>
            <a:r>
              <a:rPr lang="en-US" sz="2800" dirty="0">
                <a:solidFill>
                  <a:schemeClr val="tx1">
                    <a:lumMod val="50000"/>
                  </a:schemeClr>
                </a:solidFill>
              </a:rPr>
              <a:t>Raise awareness on safe motherhood programs</a:t>
            </a:r>
          </a:p>
          <a:p>
            <a:pPr lvl="1" algn="just"/>
            <a:r>
              <a:rPr lang="en-US" sz="2800" dirty="0">
                <a:solidFill>
                  <a:schemeClr val="tx1">
                    <a:lumMod val="50000"/>
                  </a:schemeClr>
                </a:solidFill>
              </a:rPr>
              <a:t>Mobilize “AAMA </a:t>
            </a:r>
            <a:r>
              <a:rPr lang="en-US" sz="2800" dirty="0" err="1">
                <a:solidFill>
                  <a:schemeClr val="tx1">
                    <a:lumMod val="50000"/>
                  </a:schemeClr>
                </a:solidFill>
              </a:rPr>
              <a:t>Samuha</a:t>
            </a:r>
            <a:r>
              <a:rPr lang="en-US" sz="2800" dirty="0">
                <a:solidFill>
                  <a:schemeClr val="tx1">
                    <a:lumMod val="50000"/>
                  </a:schemeClr>
                </a:solidFill>
              </a:rPr>
              <a:t>” to raise awareness and implement preventive programs</a:t>
            </a:r>
          </a:p>
          <a:p>
            <a:pPr lvl="1" algn="just">
              <a:buNone/>
            </a:pPr>
            <a:endParaRPr lang="en-US" sz="2800" i="1" dirty="0">
              <a:solidFill>
                <a:schemeClr val="tx1">
                  <a:lumMod val="50000"/>
                </a:schemeClr>
              </a:solidFill>
            </a:endParaRPr>
          </a:p>
          <a:p>
            <a:pPr algn="just"/>
            <a:endParaRPr lang="en-US" dirty="0">
              <a:solidFill>
                <a:schemeClr val="tx1">
                  <a:lumMod val="50000"/>
                </a:schemeClr>
              </a:solidFill>
            </a:endParaRPr>
          </a:p>
        </p:txBody>
      </p:sp>
    </p:spTree>
    <p:extLst>
      <p:ext uri="{BB962C8B-B14F-4D97-AF65-F5344CB8AC3E}">
        <p14:creationId xmlns:p14="http://schemas.microsoft.com/office/powerpoint/2010/main" val="172617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2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Rectangle 4">
            <a:extLst>
              <a:ext uri="{FF2B5EF4-FFF2-40B4-BE49-F238E27FC236}">
                <a16:creationId xmlns:a16="http://schemas.microsoft.com/office/drawing/2014/main" id="{A4707ADB-B944-448E-9D59-93FEEFBF4519}"/>
              </a:ext>
            </a:extLst>
          </p:cNvPr>
          <p:cNvSpPr/>
          <p:nvPr/>
        </p:nvSpPr>
        <p:spPr>
          <a:xfrm>
            <a:off x="685799" y="2274838"/>
            <a:ext cx="10887075" cy="1754326"/>
          </a:xfrm>
          <a:prstGeom prst="rect">
            <a:avLst/>
          </a:prstGeom>
        </p:spPr>
        <p:txBody>
          <a:bodyPr wrap="square">
            <a:spAutoFit/>
          </a:bodyPr>
          <a:lstStyle/>
          <a:p>
            <a:pPr marL="365760" lvl="1" indent="0" algn="just">
              <a:buNone/>
            </a:pPr>
            <a:r>
              <a:rPr lang="en-US" sz="3600" b="1" i="1" dirty="0">
                <a:solidFill>
                  <a:schemeClr val="accent6">
                    <a:lumMod val="50000"/>
                  </a:schemeClr>
                </a:solidFill>
              </a:rPr>
              <a:t>The actions are likely to be successful if they are innovative, focused to avoid preventable factors and involve all stakeholders for participation.</a:t>
            </a:r>
            <a:endParaRPr lang="en-US" sz="3600" dirty="0"/>
          </a:p>
        </p:txBody>
      </p:sp>
    </p:spTree>
    <p:extLst>
      <p:ext uri="{BB962C8B-B14F-4D97-AF65-F5344CB8AC3E}">
        <p14:creationId xmlns:p14="http://schemas.microsoft.com/office/powerpoint/2010/main" val="99958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235D301C-97A8-4A50-9DE5-C364A798944F}"/>
              </a:ext>
            </a:extLst>
          </p:cNvPr>
          <p:cNvSpPr>
            <a:spLocks noGrp="1"/>
          </p:cNvSpPr>
          <p:nvPr>
            <p:ph type="title"/>
          </p:nvPr>
        </p:nvSpPr>
        <p:spPr>
          <a:xfrm>
            <a:off x="833718" y="251008"/>
            <a:ext cx="10703858" cy="744071"/>
          </a:xfrm>
        </p:spPr>
        <p:txBody>
          <a:bodyPr>
            <a:noAutofit/>
          </a:bodyPr>
          <a:lstStyle/>
          <a:p>
            <a:pPr algn="ctr"/>
            <a:r>
              <a:rPr lang="en-US" sz="3200" b="1" dirty="0"/>
              <a:t>Prioritizing Actions</a:t>
            </a:r>
          </a:p>
        </p:txBody>
      </p:sp>
      <p:sp>
        <p:nvSpPr>
          <p:cNvPr id="6" name="Content Placeholder 2">
            <a:extLst>
              <a:ext uri="{FF2B5EF4-FFF2-40B4-BE49-F238E27FC236}">
                <a16:creationId xmlns:a16="http://schemas.microsoft.com/office/drawing/2014/main" id="{2B840E0F-0AEB-41D6-BB7A-C10E3497ED6A}"/>
              </a:ext>
            </a:extLst>
          </p:cNvPr>
          <p:cNvSpPr>
            <a:spLocks noGrp="1"/>
          </p:cNvSpPr>
          <p:nvPr>
            <p:ph idx="1"/>
          </p:nvPr>
        </p:nvSpPr>
        <p:spPr>
          <a:xfrm>
            <a:off x="152400" y="1411628"/>
            <a:ext cx="11887200" cy="5065372"/>
          </a:xfrm>
        </p:spPr>
        <p:txBody>
          <a:bodyPr>
            <a:noAutofit/>
          </a:bodyPr>
          <a:lstStyle/>
          <a:p>
            <a:pPr algn="just"/>
            <a:r>
              <a:rPr lang="en-US" sz="3200" dirty="0"/>
              <a:t>When there are many options, how do you pick from among them? 	</a:t>
            </a:r>
          </a:p>
          <a:p>
            <a:pPr lvl="1" algn="just"/>
            <a:r>
              <a:rPr lang="en-US" dirty="0"/>
              <a:t>Not all problems can be tackled simultaneously </a:t>
            </a:r>
          </a:p>
          <a:p>
            <a:pPr lvl="2" algn="just"/>
            <a:r>
              <a:rPr lang="en-US" sz="3200" dirty="0">
                <a:solidFill>
                  <a:srgbClr val="003399"/>
                </a:solidFill>
              </a:rPr>
              <a:t>Prevalence – how common is the problem?</a:t>
            </a:r>
          </a:p>
          <a:p>
            <a:pPr lvl="2" algn="just"/>
            <a:r>
              <a:rPr lang="en-US" sz="3200" dirty="0">
                <a:solidFill>
                  <a:srgbClr val="003399"/>
                </a:solidFill>
              </a:rPr>
              <a:t>Feasibility of carrying out the action </a:t>
            </a:r>
          </a:p>
          <a:p>
            <a:pPr lvl="3" algn="just"/>
            <a:r>
              <a:rPr lang="en-US" sz="3200" dirty="0">
                <a:solidFill>
                  <a:srgbClr val="003399"/>
                </a:solidFill>
              </a:rPr>
              <a:t>Are there extra staff available? Is it technologically and financially possible? 	</a:t>
            </a:r>
          </a:p>
          <a:p>
            <a:pPr lvl="2" algn="just"/>
            <a:r>
              <a:rPr lang="en-US" sz="3200" dirty="0">
                <a:solidFill>
                  <a:srgbClr val="003399"/>
                </a:solidFill>
              </a:rPr>
              <a:t>What is the potential impact of the action? </a:t>
            </a:r>
          </a:p>
          <a:p>
            <a:pPr lvl="1" algn="just"/>
            <a:r>
              <a:rPr lang="en-US" dirty="0"/>
              <a:t>If successfully implemented how many women would be reached and how many lives saved? </a:t>
            </a:r>
          </a:p>
        </p:txBody>
      </p:sp>
    </p:spTree>
    <p:extLst>
      <p:ext uri="{BB962C8B-B14F-4D97-AF65-F5344CB8AC3E}">
        <p14:creationId xmlns:p14="http://schemas.microsoft.com/office/powerpoint/2010/main" val="1662165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F06CBF1E-692E-41B3-8F40-9482486BBC49}"/>
              </a:ext>
            </a:extLst>
          </p:cNvPr>
          <p:cNvSpPr>
            <a:spLocks noGrp="1"/>
          </p:cNvSpPr>
          <p:nvPr>
            <p:ph type="title"/>
          </p:nvPr>
        </p:nvSpPr>
        <p:spPr>
          <a:xfrm>
            <a:off x="833718" y="161362"/>
            <a:ext cx="10703858" cy="744071"/>
          </a:xfrm>
        </p:spPr>
        <p:txBody>
          <a:bodyPr>
            <a:normAutofit/>
          </a:bodyPr>
          <a:lstStyle/>
          <a:p>
            <a:pPr algn="ctr"/>
            <a:r>
              <a:rPr lang="en-US" sz="3200" b="1" dirty="0"/>
              <a:t>Example of Avoidable Factors</a:t>
            </a:r>
          </a:p>
        </p:txBody>
      </p:sp>
      <p:sp>
        <p:nvSpPr>
          <p:cNvPr id="6" name="TextBox 5">
            <a:extLst>
              <a:ext uri="{FF2B5EF4-FFF2-40B4-BE49-F238E27FC236}">
                <a16:creationId xmlns:a16="http://schemas.microsoft.com/office/drawing/2014/main" id="{796C84B5-8AD0-4565-B74D-238BDD5F40A8}"/>
              </a:ext>
            </a:extLst>
          </p:cNvPr>
          <p:cNvSpPr txBox="1"/>
          <p:nvPr/>
        </p:nvSpPr>
        <p:spPr>
          <a:xfrm>
            <a:off x="514350" y="1140194"/>
            <a:ext cx="10944225" cy="5170646"/>
          </a:xfrm>
          <a:prstGeom prst="rect">
            <a:avLst/>
          </a:prstGeom>
          <a:noFill/>
        </p:spPr>
        <p:txBody>
          <a:bodyPr wrap="square" rtlCol="0">
            <a:spAutoFit/>
          </a:bodyPr>
          <a:lstStyle/>
          <a:p>
            <a:pPr marL="228600" indent="-228600">
              <a:buFont typeface="Arial" pitchFamily="34" charset="0"/>
              <a:buChar char="•"/>
            </a:pPr>
            <a:r>
              <a:rPr lang="en-US" sz="3000" b="1" dirty="0">
                <a:solidFill>
                  <a:srgbClr val="080808"/>
                </a:solidFill>
              </a:rPr>
              <a:t>PATIENT ASSOCIATED</a:t>
            </a:r>
          </a:p>
          <a:p>
            <a:pPr lvl="1">
              <a:buFont typeface="Wingdings" pitchFamily="2" charset="2"/>
              <a:buChar char="ü"/>
            </a:pPr>
            <a:r>
              <a:rPr lang="en-US" sz="3000" b="1" dirty="0">
                <a:solidFill>
                  <a:srgbClr val="080808"/>
                </a:solidFill>
              </a:rPr>
              <a:t>Never initiated antenatal care 	</a:t>
            </a:r>
          </a:p>
          <a:p>
            <a:pPr lvl="1">
              <a:buFont typeface="Wingdings" pitchFamily="2" charset="2"/>
              <a:buChar char="ü"/>
            </a:pPr>
            <a:r>
              <a:rPr lang="en-US" sz="3000" b="1" dirty="0">
                <a:solidFill>
                  <a:srgbClr val="003399"/>
                </a:solidFill>
              </a:rPr>
              <a:t>Infrequent visits to antenatal clinic</a:t>
            </a:r>
          </a:p>
          <a:p>
            <a:pPr lvl="1">
              <a:buFont typeface="Wingdings" pitchFamily="2" charset="2"/>
              <a:buChar char="ü"/>
            </a:pPr>
            <a:r>
              <a:rPr lang="en-US" sz="3000" b="1" dirty="0">
                <a:solidFill>
                  <a:srgbClr val="080808"/>
                </a:solidFill>
              </a:rPr>
              <a:t>Inappropriate response to rupture of membranes 	</a:t>
            </a:r>
          </a:p>
          <a:p>
            <a:pPr lvl="1">
              <a:buFont typeface="Wingdings" pitchFamily="2" charset="2"/>
              <a:buChar char="ü"/>
            </a:pPr>
            <a:r>
              <a:rPr lang="en-US" sz="3000" b="1" dirty="0">
                <a:solidFill>
                  <a:srgbClr val="003399"/>
                </a:solidFill>
              </a:rPr>
              <a:t>Inappropriate response to antepartum haemorrhage 	</a:t>
            </a:r>
          </a:p>
          <a:p>
            <a:pPr lvl="1">
              <a:buFont typeface="Wingdings" pitchFamily="2" charset="2"/>
              <a:buChar char="ü"/>
            </a:pPr>
            <a:r>
              <a:rPr lang="en-US" sz="3000" b="1" dirty="0">
                <a:solidFill>
                  <a:srgbClr val="080808"/>
                </a:solidFill>
              </a:rPr>
              <a:t>Inappropriate response to poor fetal movements 	</a:t>
            </a:r>
          </a:p>
          <a:p>
            <a:pPr lvl="1">
              <a:buFont typeface="Wingdings" pitchFamily="2" charset="2"/>
              <a:buChar char="ü"/>
            </a:pPr>
            <a:r>
              <a:rPr lang="en-US" sz="3000" b="1" dirty="0">
                <a:solidFill>
                  <a:srgbClr val="003399"/>
                </a:solidFill>
              </a:rPr>
              <a:t>Delay in seeking medical attention during </a:t>
            </a:r>
            <a:r>
              <a:rPr lang="en-US" sz="3000" b="1" dirty="0" err="1">
                <a:solidFill>
                  <a:srgbClr val="003399"/>
                </a:solidFill>
              </a:rPr>
              <a:t>labour</a:t>
            </a:r>
            <a:r>
              <a:rPr lang="en-US" sz="3000" b="1" dirty="0">
                <a:solidFill>
                  <a:srgbClr val="003399"/>
                </a:solidFill>
              </a:rPr>
              <a:t> </a:t>
            </a:r>
            <a:r>
              <a:rPr lang="en-US" sz="3000" b="1" dirty="0">
                <a:solidFill>
                  <a:srgbClr val="080808"/>
                </a:solidFill>
              </a:rPr>
              <a:t>	</a:t>
            </a:r>
          </a:p>
          <a:p>
            <a:pPr lvl="1">
              <a:buFont typeface="Wingdings" pitchFamily="2" charset="2"/>
              <a:buChar char="ü"/>
            </a:pPr>
            <a:r>
              <a:rPr lang="en-US" sz="3000" b="1" dirty="0">
                <a:solidFill>
                  <a:srgbClr val="080808"/>
                </a:solidFill>
              </a:rPr>
              <a:t>Attempted termination of pregnancy</a:t>
            </a:r>
          </a:p>
          <a:p>
            <a:pPr lvl="1">
              <a:buFont typeface="Wingdings" pitchFamily="2" charset="2"/>
              <a:buChar char="ü"/>
            </a:pPr>
            <a:r>
              <a:rPr lang="en-US" sz="3000" b="1" dirty="0">
                <a:solidFill>
                  <a:srgbClr val="003399"/>
                </a:solidFill>
              </a:rPr>
              <a:t>Failed to return on prescribed date 	</a:t>
            </a:r>
          </a:p>
          <a:p>
            <a:pPr lvl="1">
              <a:buFont typeface="Wingdings" pitchFamily="2" charset="2"/>
              <a:buChar char="ü"/>
            </a:pPr>
            <a:r>
              <a:rPr lang="en-US" sz="3000" b="1" dirty="0">
                <a:solidFill>
                  <a:srgbClr val="080808"/>
                </a:solidFill>
              </a:rPr>
              <a:t>Declines admission/treatment for personal/social reasons </a:t>
            </a:r>
          </a:p>
          <a:p>
            <a:pPr lvl="1">
              <a:buFont typeface="Wingdings" pitchFamily="2" charset="2"/>
              <a:buChar char="ü"/>
            </a:pPr>
            <a:r>
              <a:rPr lang="en-US" sz="3000" b="1" dirty="0">
                <a:solidFill>
                  <a:srgbClr val="003399"/>
                </a:solidFill>
              </a:rPr>
              <a:t>Partner/Family decline admission/treatment </a:t>
            </a:r>
            <a:r>
              <a:rPr lang="en-US" sz="3000" b="1" dirty="0">
                <a:solidFill>
                  <a:srgbClr val="080808"/>
                </a:solidFill>
              </a:rPr>
              <a:t>	</a:t>
            </a:r>
          </a:p>
        </p:txBody>
      </p:sp>
    </p:spTree>
    <p:extLst>
      <p:ext uri="{BB962C8B-B14F-4D97-AF65-F5344CB8AC3E}">
        <p14:creationId xmlns:p14="http://schemas.microsoft.com/office/powerpoint/2010/main" val="357897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38B6B675-7293-4C13-A9D8-6037847BDC4F}"/>
              </a:ext>
            </a:extLst>
          </p:cNvPr>
          <p:cNvSpPr>
            <a:spLocks noGrp="1"/>
          </p:cNvSpPr>
          <p:nvPr>
            <p:ph type="title"/>
          </p:nvPr>
        </p:nvSpPr>
        <p:spPr>
          <a:xfrm>
            <a:off x="833718" y="304798"/>
            <a:ext cx="10703858" cy="744071"/>
          </a:xfrm>
        </p:spPr>
        <p:txBody>
          <a:bodyPr>
            <a:normAutofit/>
          </a:bodyPr>
          <a:lstStyle/>
          <a:p>
            <a:pPr algn="ctr"/>
            <a:r>
              <a:rPr lang="en-US" sz="3200" b="1" dirty="0"/>
              <a:t>Example of Avoidable Factors</a:t>
            </a:r>
          </a:p>
        </p:txBody>
      </p:sp>
      <p:sp>
        <p:nvSpPr>
          <p:cNvPr id="6" name="TextBox 5">
            <a:extLst>
              <a:ext uri="{FF2B5EF4-FFF2-40B4-BE49-F238E27FC236}">
                <a16:creationId xmlns:a16="http://schemas.microsoft.com/office/drawing/2014/main" id="{76301342-7938-43C3-86BF-E081622202E2}"/>
              </a:ext>
            </a:extLst>
          </p:cNvPr>
          <p:cNvSpPr txBox="1"/>
          <p:nvPr/>
        </p:nvSpPr>
        <p:spPr>
          <a:xfrm>
            <a:off x="537882" y="1183341"/>
            <a:ext cx="10920693" cy="5262979"/>
          </a:xfrm>
          <a:prstGeom prst="rect">
            <a:avLst/>
          </a:prstGeom>
          <a:noFill/>
        </p:spPr>
        <p:txBody>
          <a:bodyPr wrap="square" rtlCol="0">
            <a:spAutoFit/>
          </a:bodyPr>
          <a:lstStyle/>
          <a:p>
            <a:pPr marL="228600" indent="-228600">
              <a:buFont typeface="Arial" pitchFamily="34" charset="0"/>
              <a:buChar char="•"/>
            </a:pPr>
            <a:r>
              <a:rPr lang="en-US" sz="2800" b="1" dirty="0">
                <a:solidFill>
                  <a:srgbClr val="080808"/>
                </a:solidFill>
              </a:rPr>
              <a:t>ADMINISTRATIVE PROBLEMS </a:t>
            </a:r>
          </a:p>
          <a:p>
            <a:pPr lvl="1">
              <a:buFont typeface="Wingdings" pitchFamily="2" charset="2"/>
              <a:buChar char="ü"/>
            </a:pPr>
            <a:r>
              <a:rPr lang="en-US" sz="2800" b="1" dirty="0">
                <a:solidFill>
                  <a:srgbClr val="080808"/>
                </a:solidFill>
              </a:rPr>
              <a:t>Lack of transport – Home to institution , institution to institution</a:t>
            </a:r>
          </a:p>
          <a:p>
            <a:pPr lvl="1">
              <a:buFont typeface="Wingdings" pitchFamily="2" charset="2"/>
              <a:buChar char="ü"/>
            </a:pPr>
            <a:r>
              <a:rPr lang="en-US" sz="2800" b="1" dirty="0">
                <a:solidFill>
                  <a:srgbClr val="003399"/>
                </a:solidFill>
              </a:rPr>
              <a:t>Insufficient blood/blood products available 	</a:t>
            </a:r>
          </a:p>
          <a:p>
            <a:pPr lvl="1">
              <a:buFont typeface="Wingdings" pitchFamily="2" charset="2"/>
              <a:buChar char="ü"/>
            </a:pPr>
            <a:r>
              <a:rPr lang="en-US" sz="2800" b="1" dirty="0">
                <a:solidFill>
                  <a:srgbClr val="080808"/>
                </a:solidFill>
              </a:rPr>
              <a:t>Personnel not sufficiently trained to manage the patient</a:t>
            </a:r>
          </a:p>
          <a:p>
            <a:pPr lvl="1">
              <a:buFont typeface="Wingdings" pitchFamily="2" charset="2"/>
              <a:buChar char="ü"/>
            </a:pPr>
            <a:r>
              <a:rPr lang="en-US" sz="2800" b="1" dirty="0">
                <a:solidFill>
                  <a:srgbClr val="003399"/>
                </a:solidFill>
              </a:rPr>
              <a:t>Personnel too junior to manage the patient 	</a:t>
            </a:r>
          </a:p>
          <a:p>
            <a:pPr lvl="1">
              <a:buFont typeface="Wingdings" pitchFamily="2" charset="2"/>
              <a:buChar char="ü"/>
            </a:pPr>
            <a:r>
              <a:rPr lang="en-US" sz="2800" b="1" dirty="0">
                <a:solidFill>
                  <a:srgbClr val="080808"/>
                </a:solidFill>
              </a:rPr>
              <a:t>No dedicated high risk ANC at referral hospital 	</a:t>
            </a:r>
          </a:p>
          <a:p>
            <a:pPr lvl="1">
              <a:buFont typeface="Wingdings" pitchFamily="2" charset="2"/>
              <a:buChar char="ü"/>
            </a:pPr>
            <a:r>
              <a:rPr lang="en-US" sz="2800" b="1" dirty="0">
                <a:solidFill>
                  <a:srgbClr val="003399"/>
                </a:solidFill>
              </a:rPr>
              <a:t>Insufficient nurses on duty to manage the patient adequately </a:t>
            </a:r>
            <a:endParaRPr lang="en-US" sz="2800" b="1" dirty="0">
              <a:solidFill>
                <a:srgbClr val="080808"/>
              </a:solidFill>
            </a:endParaRPr>
          </a:p>
          <a:p>
            <a:pPr lvl="1">
              <a:buFont typeface="Wingdings" pitchFamily="2" charset="2"/>
              <a:buChar char="ü"/>
            </a:pPr>
            <a:r>
              <a:rPr lang="en-US" sz="2800" b="1" dirty="0">
                <a:solidFill>
                  <a:srgbClr val="080808"/>
                </a:solidFill>
              </a:rPr>
              <a:t>Insufficient doctors available to manage the patient 	</a:t>
            </a:r>
          </a:p>
          <a:p>
            <a:pPr lvl="1">
              <a:buFont typeface="Wingdings" pitchFamily="2" charset="2"/>
              <a:buChar char="ü"/>
            </a:pPr>
            <a:r>
              <a:rPr lang="en-US" sz="2800" b="1" dirty="0" err="1">
                <a:solidFill>
                  <a:srgbClr val="003399"/>
                </a:solidFill>
              </a:rPr>
              <a:t>Anaesthetic</a:t>
            </a:r>
            <a:r>
              <a:rPr lang="en-US" sz="2800" b="1" dirty="0">
                <a:solidFill>
                  <a:srgbClr val="003399"/>
                </a:solidFill>
              </a:rPr>
              <a:t> delay </a:t>
            </a:r>
            <a:r>
              <a:rPr lang="en-US" sz="2800" b="1" dirty="0">
                <a:solidFill>
                  <a:srgbClr val="080808"/>
                </a:solidFill>
              </a:rPr>
              <a:t>	</a:t>
            </a:r>
          </a:p>
          <a:p>
            <a:pPr lvl="1">
              <a:buFont typeface="Wingdings" pitchFamily="2" charset="2"/>
              <a:buChar char="ü"/>
            </a:pPr>
            <a:r>
              <a:rPr lang="en-US" sz="2800" b="1" dirty="0">
                <a:solidFill>
                  <a:srgbClr val="080808"/>
                </a:solidFill>
              </a:rPr>
              <a:t>No accessible neonatal ICU bed with ventilator 	</a:t>
            </a:r>
          </a:p>
          <a:p>
            <a:pPr lvl="1">
              <a:buFont typeface="Wingdings" pitchFamily="2" charset="2"/>
              <a:buChar char="ü"/>
            </a:pPr>
            <a:r>
              <a:rPr lang="en-US" sz="2800" b="1" dirty="0">
                <a:solidFill>
                  <a:srgbClr val="003399"/>
                </a:solidFill>
              </a:rPr>
              <a:t>Staff rotation 	</a:t>
            </a:r>
          </a:p>
          <a:p>
            <a:pPr lvl="1">
              <a:buFont typeface="Wingdings" pitchFamily="2" charset="2"/>
              <a:buChar char="ü"/>
            </a:pPr>
            <a:r>
              <a:rPr lang="en-US" sz="2800" b="1" dirty="0">
                <a:solidFill>
                  <a:srgbClr val="080808"/>
                </a:solidFill>
              </a:rPr>
              <a:t> Lack of adequate neonatal transport 	</a:t>
            </a:r>
          </a:p>
        </p:txBody>
      </p:sp>
    </p:spTree>
    <p:extLst>
      <p:ext uri="{BB962C8B-B14F-4D97-AF65-F5344CB8AC3E}">
        <p14:creationId xmlns:p14="http://schemas.microsoft.com/office/powerpoint/2010/main" val="7768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938D4A31-6CE1-43E9-82C9-570E77898BC8}"/>
              </a:ext>
            </a:extLst>
          </p:cNvPr>
          <p:cNvSpPr>
            <a:spLocks noGrp="1"/>
          </p:cNvSpPr>
          <p:nvPr>
            <p:ph type="title"/>
          </p:nvPr>
        </p:nvSpPr>
        <p:spPr>
          <a:xfrm>
            <a:off x="833718" y="416240"/>
            <a:ext cx="10703858" cy="744071"/>
          </a:xfrm>
        </p:spPr>
        <p:txBody>
          <a:bodyPr>
            <a:normAutofit/>
          </a:bodyPr>
          <a:lstStyle/>
          <a:p>
            <a:pPr algn="ctr"/>
            <a:r>
              <a:rPr lang="en-US" sz="3200" b="1" dirty="0">
                <a:solidFill>
                  <a:srgbClr val="080808"/>
                </a:solidFill>
              </a:rPr>
              <a:t>Objectives</a:t>
            </a:r>
          </a:p>
        </p:txBody>
      </p:sp>
      <p:sp>
        <p:nvSpPr>
          <p:cNvPr id="6" name="Content Placeholder 2">
            <a:extLst>
              <a:ext uri="{FF2B5EF4-FFF2-40B4-BE49-F238E27FC236}">
                <a16:creationId xmlns:a16="http://schemas.microsoft.com/office/drawing/2014/main" id="{BC72A944-5D7A-4B9D-8C36-F584456D0E35}"/>
              </a:ext>
            </a:extLst>
          </p:cNvPr>
          <p:cNvSpPr>
            <a:spLocks noGrp="1"/>
          </p:cNvSpPr>
          <p:nvPr>
            <p:ph idx="1"/>
          </p:nvPr>
        </p:nvSpPr>
        <p:spPr>
          <a:xfrm>
            <a:off x="814620" y="1411628"/>
            <a:ext cx="10722956" cy="4658096"/>
          </a:xfrm>
        </p:spPr>
        <p:txBody>
          <a:bodyPr>
            <a:normAutofit/>
          </a:bodyPr>
          <a:lstStyle/>
          <a:p>
            <a:pPr marL="45720" indent="0" algn="just">
              <a:buNone/>
            </a:pPr>
            <a:r>
              <a:rPr lang="en-US" dirty="0">
                <a:solidFill>
                  <a:schemeClr val="tx1">
                    <a:lumMod val="50000"/>
                  </a:schemeClr>
                </a:solidFill>
              </a:rPr>
              <a:t>By the end of session, the participants will be able to </a:t>
            </a:r>
          </a:p>
          <a:p>
            <a:pPr lvl="0" algn="just"/>
            <a:r>
              <a:rPr lang="en-US" dirty="0">
                <a:solidFill>
                  <a:schemeClr val="tx1">
                    <a:lumMod val="50000"/>
                  </a:schemeClr>
                </a:solidFill>
              </a:rPr>
              <a:t>formulate evidence based actions and prioritization based on the information from the filled MDR and PDR forms, and</a:t>
            </a:r>
          </a:p>
          <a:p>
            <a:pPr algn="just"/>
            <a:r>
              <a:rPr lang="en-US" dirty="0">
                <a:solidFill>
                  <a:schemeClr val="tx1">
                    <a:lumMod val="50000"/>
                  </a:schemeClr>
                </a:solidFill>
              </a:rPr>
              <a:t>describe how the action plan will be implemented for improving quality of care.</a:t>
            </a:r>
          </a:p>
          <a:p>
            <a:pPr marL="45720" indent="0" algn="just">
              <a:buNone/>
            </a:pPr>
            <a:endParaRPr lang="en-US" sz="2800" dirty="0"/>
          </a:p>
        </p:txBody>
      </p:sp>
    </p:spTree>
    <p:extLst>
      <p:ext uri="{BB962C8B-B14F-4D97-AF65-F5344CB8AC3E}">
        <p14:creationId xmlns:p14="http://schemas.microsoft.com/office/powerpoint/2010/main" val="205422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176B9C63-2959-40D2-A008-315E41ACA2E9}"/>
              </a:ext>
            </a:extLst>
          </p:cNvPr>
          <p:cNvSpPr>
            <a:spLocks noGrp="1"/>
          </p:cNvSpPr>
          <p:nvPr>
            <p:ph type="title"/>
          </p:nvPr>
        </p:nvSpPr>
        <p:spPr>
          <a:xfrm>
            <a:off x="833718" y="89647"/>
            <a:ext cx="10703858" cy="744071"/>
          </a:xfrm>
        </p:spPr>
        <p:txBody>
          <a:bodyPr>
            <a:normAutofit/>
          </a:bodyPr>
          <a:lstStyle/>
          <a:p>
            <a:pPr algn="ctr"/>
            <a:r>
              <a:rPr lang="en-US" sz="3200" b="1" dirty="0"/>
              <a:t>Example of Avoidable Factors</a:t>
            </a:r>
          </a:p>
        </p:txBody>
      </p:sp>
      <p:sp>
        <p:nvSpPr>
          <p:cNvPr id="6" name="TextBox 5">
            <a:extLst>
              <a:ext uri="{FF2B5EF4-FFF2-40B4-BE49-F238E27FC236}">
                <a16:creationId xmlns:a16="http://schemas.microsoft.com/office/drawing/2014/main" id="{6F5F21E1-BE25-45FC-B284-425F9176B17C}"/>
              </a:ext>
            </a:extLst>
          </p:cNvPr>
          <p:cNvSpPr txBox="1"/>
          <p:nvPr/>
        </p:nvSpPr>
        <p:spPr>
          <a:xfrm>
            <a:off x="502024" y="1004047"/>
            <a:ext cx="10956551" cy="5632311"/>
          </a:xfrm>
          <a:prstGeom prst="rect">
            <a:avLst/>
          </a:prstGeom>
          <a:noFill/>
        </p:spPr>
        <p:txBody>
          <a:bodyPr wrap="square" rtlCol="0">
            <a:spAutoFit/>
          </a:bodyPr>
          <a:lstStyle/>
          <a:p>
            <a:pPr>
              <a:buFont typeface="Arial" pitchFamily="34" charset="0"/>
              <a:buChar char="•"/>
            </a:pPr>
            <a:r>
              <a:rPr lang="en-US" sz="3000" b="1" dirty="0">
                <a:solidFill>
                  <a:srgbClr val="080808"/>
                </a:solidFill>
              </a:rPr>
              <a:t> MEDICAL PERSONNEL ASSOCIATED 		</a:t>
            </a:r>
          </a:p>
          <a:p>
            <a:pPr lvl="1">
              <a:buFont typeface="Wingdings" pitchFamily="2" charset="2"/>
              <a:buChar char="ü"/>
            </a:pPr>
            <a:r>
              <a:rPr lang="en-US" sz="3000" b="1" dirty="0">
                <a:solidFill>
                  <a:srgbClr val="080808"/>
                </a:solidFill>
              </a:rPr>
              <a:t>Medical personnel underestimated fetal size 	</a:t>
            </a:r>
          </a:p>
          <a:p>
            <a:pPr lvl="1">
              <a:buFont typeface="Wingdings" pitchFamily="2" charset="2"/>
              <a:buChar char="ü"/>
            </a:pPr>
            <a:r>
              <a:rPr lang="en-US" sz="3000" b="1" dirty="0">
                <a:solidFill>
                  <a:srgbClr val="003399"/>
                </a:solidFill>
              </a:rPr>
              <a:t>No response to history of stillbirths, abruption, etc. </a:t>
            </a:r>
            <a:r>
              <a:rPr lang="en-US" sz="3000" b="1" dirty="0">
                <a:solidFill>
                  <a:srgbClr val="080808"/>
                </a:solidFill>
              </a:rPr>
              <a:t>	</a:t>
            </a:r>
          </a:p>
          <a:p>
            <a:pPr lvl="1">
              <a:buFont typeface="Wingdings" pitchFamily="2" charset="2"/>
              <a:buChar char="ü"/>
            </a:pPr>
            <a:r>
              <a:rPr lang="en-US" sz="3000" b="1" dirty="0">
                <a:solidFill>
                  <a:srgbClr val="080808"/>
                </a:solidFill>
              </a:rPr>
              <a:t>No response to poor uterine fundal growth</a:t>
            </a:r>
          </a:p>
          <a:p>
            <a:pPr lvl="1">
              <a:buFont typeface="Wingdings" pitchFamily="2" charset="2"/>
              <a:buChar char="ü"/>
            </a:pPr>
            <a:r>
              <a:rPr lang="en-US" sz="3000" b="1" dirty="0">
                <a:solidFill>
                  <a:srgbClr val="003399"/>
                </a:solidFill>
              </a:rPr>
              <a:t>No response to maternal hypertension 	</a:t>
            </a:r>
          </a:p>
          <a:p>
            <a:pPr lvl="1">
              <a:buFont typeface="Wingdings" pitchFamily="2" charset="2"/>
              <a:buChar char="ü"/>
            </a:pPr>
            <a:r>
              <a:rPr lang="pt-BR" sz="3000" b="1" dirty="0">
                <a:solidFill>
                  <a:srgbClr val="080808"/>
                </a:solidFill>
              </a:rPr>
              <a:t>No antenatal response to abnormal fetal lie 	</a:t>
            </a:r>
          </a:p>
          <a:p>
            <a:pPr lvl="1">
              <a:buFont typeface="Wingdings" pitchFamily="2" charset="2"/>
              <a:buChar char="ü"/>
            </a:pPr>
            <a:r>
              <a:rPr lang="en-US" sz="3000" b="1" dirty="0">
                <a:solidFill>
                  <a:srgbClr val="003399"/>
                </a:solidFill>
              </a:rPr>
              <a:t>Poor progress in </a:t>
            </a:r>
            <a:r>
              <a:rPr lang="en-US" sz="3000" b="1" dirty="0" err="1">
                <a:solidFill>
                  <a:srgbClr val="003399"/>
                </a:solidFill>
              </a:rPr>
              <a:t>labour</a:t>
            </a:r>
            <a:r>
              <a:rPr lang="en-US" sz="3000" b="1" dirty="0">
                <a:solidFill>
                  <a:srgbClr val="003399"/>
                </a:solidFill>
              </a:rPr>
              <a:t>, but </a:t>
            </a:r>
            <a:r>
              <a:rPr lang="en-US" sz="3000" b="1" dirty="0" err="1">
                <a:solidFill>
                  <a:srgbClr val="003399"/>
                </a:solidFill>
              </a:rPr>
              <a:t>partograph</a:t>
            </a:r>
            <a:r>
              <a:rPr lang="en-US" sz="3000" b="1" dirty="0">
                <a:solidFill>
                  <a:srgbClr val="003399"/>
                </a:solidFill>
              </a:rPr>
              <a:t> not used, </a:t>
            </a:r>
          </a:p>
          <a:p>
            <a:pPr lvl="1">
              <a:buFont typeface="Wingdings" pitchFamily="2" charset="2"/>
              <a:buChar char="ü"/>
            </a:pPr>
            <a:r>
              <a:rPr lang="en-US" sz="3000" b="1" dirty="0" err="1">
                <a:solidFill>
                  <a:srgbClr val="003399"/>
                </a:solidFill>
              </a:rPr>
              <a:t>Partograph</a:t>
            </a:r>
            <a:r>
              <a:rPr lang="en-US" sz="3000" b="1" dirty="0">
                <a:solidFill>
                  <a:srgbClr val="003399"/>
                </a:solidFill>
              </a:rPr>
              <a:t> not used correctly, </a:t>
            </a:r>
            <a:r>
              <a:rPr lang="en-US" sz="3000" b="1" dirty="0" err="1">
                <a:solidFill>
                  <a:srgbClr val="003399"/>
                </a:solidFill>
              </a:rPr>
              <a:t>partograph</a:t>
            </a:r>
            <a:r>
              <a:rPr lang="en-US" sz="3000" b="1" dirty="0">
                <a:solidFill>
                  <a:srgbClr val="003399"/>
                </a:solidFill>
              </a:rPr>
              <a:t> interpreted incorrectly</a:t>
            </a:r>
          </a:p>
          <a:p>
            <a:pPr lvl="1">
              <a:buFont typeface="Wingdings" pitchFamily="2" charset="2"/>
              <a:buChar char="ü"/>
            </a:pPr>
            <a:r>
              <a:rPr lang="en-US" sz="3000" b="1" dirty="0">
                <a:solidFill>
                  <a:srgbClr val="080808"/>
                </a:solidFill>
              </a:rPr>
              <a:t>Fetal distress not detected </a:t>
            </a:r>
            <a:r>
              <a:rPr lang="en-US" sz="3000" b="1" dirty="0" err="1">
                <a:solidFill>
                  <a:srgbClr val="080808"/>
                </a:solidFill>
              </a:rPr>
              <a:t>intrapartum</a:t>
            </a:r>
            <a:r>
              <a:rPr lang="en-US" sz="3000" b="1" dirty="0">
                <a:solidFill>
                  <a:srgbClr val="080808"/>
                </a:solidFill>
              </a:rPr>
              <a:t>	</a:t>
            </a:r>
          </a:p>
          <a:p>
            <a:pPr lvl="1">
              <a:buFont typeface="Wingdings" pitchFamily="2" charset="2"/>
              <a:buChar char="ü"/>
            </a:pPr>
            <a:r>
              <a:rPr lang="en-US" sz="3000" b="1" dirty="0">
                <a:solidFill>
                  <a:srgbClr val="003399"/>
                </a:solidFill>
              </a:rPr>
              <a:t>Management of 2nd stage: prolonged with no intervention </a:t>
            </a:r>
          </a:p>
          <a:p>
            <a:pPr lvl="1">
              <a:buFont typeface="Wingdings" pitchFamily="2" charset="2"/>
              <a:buChar char="ü"/>
            </a:pPr>
            <a:r>
              <a:rPr lang="en-US" sz="3000" b="1" dirty="0">
                <a:solidFill>
                  <a:srgbClr val="080808"/>
                </a:solidFill>
              </a:rPr>
              <a:t>Breech presentation not diagnosed until late in labour</a:t>
            </a:r>
          </a:p>
        </p:txBody>
      </p:sp>
    </p:spTree>
    <p:extLst>
      <p:ext uri="{BB962C8B-B14F-4D97-AF65-F5344CB8AC3E}">
        <p14:creationId xmlns:p14="http://schemas.microsoft.com/office/powerpoint/2010/main" val="1232075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6A992D9D-0251-4006-ADFB-6BE66BDFB41C}"/>
              </a:ext>
            </a:extLst>
          </p:cNvPr>
          <p:cNvSpPr>
            <a:spLocks noGrp="1"/>
          </p:cNvSpPr>
          <p:nvPr>
            <p:ph type="title"/>
          </p:nvPr>
        </p:nvSpPr>
        <p:spPr>
          <a:xfrm>
            <a:off x="833718" y="358585"/>
            <a:ext cx="10703858" cy="744071"/>
          </a:xfrm>
        </p:spPr>
        <p:txBody>
          <a:bodyPr>
            <a:normAutofit/>
          </a:bodyPr>
          <a:lstStyle/>
          <a:p>
            <a:pPr algn="ctr"/>
            <a:r>
              <a:rPr lang="en-US" sz="3200" b="1" dirty="0"/>
              <a:t>Example of Avoidable Factors</a:t>
            </a:r>
          </a:p>
        </p:txBody>
      </p:sp>
      <p:sp>
        <p:nvSpPr>
          <p:cNvPr id="6" name="TextBox 5">
            <a:extLst>
              <a:ext uri="{FF2B5EF4-FFF2-40B4-BE49-F238E27FC236}">
                <a16:creationId xmlns:a16="http://schemas.microsoft.com/office/drawing/2014/main" id="{6C311B8F-1E0D-4E48-B223-FC7D92B3E31B}"/>
              </a:ext>
            </a:extLst>
          </p:cNvPr>
          <p:cNvSpPr txBox="1"/>
          <p:nvPr/>
        </p:nvSpPr>
        <p:spPr>
          <a:xfrm>
            <a:off x="514350" y="1283631"/>
            <a:ext cx="10944225" cy="5170646"/>
          </a:xfrm>
          <a:prstGeom prst="rect">
            <a:avLst/>
          </a:prstGeom>
          <a:noFill/>
        </p:spPr>
        <p:txBody>
          <a:bodyPr wrap="square" rtlCol="0">
            <a:spAutoFit/>
          </a:bodyPr>
          <a:lstStyle/>
          <a:p>
            <a:pPr>
              <a:buFont typeface="Arial" pitchFamily="34" charset="0"/>
              <a:buChar char="•"/>
            </a:pPr>
            <a:r>
              <a:rPr lang="en-US" sz="3000" b="1" dirty="0">
                <a:solidFill>
                  <a:srgbClr val="080808"/>
                </a:solidFill>
              </a:rPr>
              <a:t> MEDICAL PERSONNEL ASSOCIATED 		</a:t>
            </a:r>
          </a:p>
          <a:p>
            <a:pPr lvl="1">
              <a:buFont typeface="Wingdings" pitchFamily="2" charset="2"/>
              <a:buChar char="ü"/>
            </a:pPr>
            <a:r>
              <a:rPr lang="en-US" sz="3000" b="1" dirty="0">
                <a:solidFill>
                  <a:srgbClr val="080808"/>
                </a:solidFill>
              </a:rPr>
              <a:t> Delay in medical personnel calling for expert assistance 	</a:t>
            </a:r>
          </a:p>
          <a:p>
            <a:pPr lvl="1">
              <a:buFont typeface="Wingdings" pitchFamily="2" charset="2"/>
              <a:buChar char="ü"/>
            </a:pPr>
            <a:r>
              <a:rPr lang="en-US" sz="3000" b="1" dirty="0">
                <a:solidFill>
                  <a:srgbClr val="003399"/>
                </a:solidFill>
              </a:rPr>
              <a:t>Delay in referring patient for secondary/tertiary treatment </a:t>
            </a:r>
            <a:endParaRPr lang="en-US" sz="3000" b="1" dirty="0">
              <a:solidFill>
                <a:srgbClr val="080808"/>
              </a:solidFill>
            </a:endParaRPr>
          </a:p>
          <a:p>
            <a:pPr lvl="1">
              <a:buFont typeface="Wingdings" pitchFamily="2" charset="2"/>
              <a:buChar char="ü"/>
            </a:pPr>
            <a:r>
              <a:rPr lang="en-US" sz="3000" b="1" dirty="0">
                <a:solidFill>
                  <a:srgbClr val="080808"/>
                </a:solidFill>
              </a:rPr>
              <a:t>No response to apparent post-term pregnancy</a:t>
            </a:r>
          </a:p>
          <a:p>
            <a:pPr lvl="1">
              <a:buFont typeface="Wingdings" pitchFamily="2" charset="2"/>
              <a:buChar char="ü"/>
            </a:pPr>
            <a:r>
              <a:rPr lang="en-US" sz="3000" b="1" dirty="0">
                <a:solidFill>
                  <a:srgbClr val="003399"/>
                </a:solidFill>
              </a:rPr>
              <a:t>Neonatal care: inadequate monitoring 	</a:t>
            </a:r>
          </a:p>
          <a:p>
            <a:pPr lvl="1">
              <a:buFont typeface="Wingdings" pitchFamily="2" charset="2"/>
              <a:buChar char="ü"/>
            </a:pPr>
            <a:r>
              <a:rPr lang="en-US" sz="3000" b="1" dirty="0">
                <a:solidFill>
                  <a:srgbClr val="080808"/>
                </a:solidFill>
              </a:rPr>
              <a:t>Neonatal care: management plan inadequate 	</a:t>
            </a:r>
          </a:p>
          <a:p>
            <a:pPr lvl="1">
              <a:buFont typeface="Wingdings" pitchFamily="2" charset="2"/>
              <a:buChar char="ü"/>
            </a:pPr>
            <a:r>
              <a:rPr lang="en-US" sz="3000" b="1" dirty="0">
                <a:solidFill>
                  <a:srgbClr val="003399"/>
                </a:solidFill>
              </a:rPr>
              <a:t>Baby sent home inappropriately 	</a:t>
            </a:r>
          </a:p>
          <a:p>
            <a:pPr lvl="1">
              <a:buFont typeface="Wingdings" pitchFamily="2" charset="2"/>
              <a:buChar char="ü"/>
            </a:pPr>
            <a:r>
              <a:rPr lang="en-US" sz="3000" b="1" dirty="0">
                <a:solidFill>
                  <a:srgbClr val="080808"/>
                </a:solidFill>
              </a:rPr>
              <a:t>No response to history of poor fetal movement 	</a:t>
            </a:r>
          </a:p>
          <a:p>
            <a:pPr lvl="1">
              <a:buFont typeface="Wingdings" pitchFamily="2" charset="2"/>
              <a:buChar char="ü"/>
            </a:pPr>
            <a:r>
              <a:rPr lang="en-US" sz="3000" b="1" dirty="0">
                <a:solidFill>
                  <a:srgbClr val="003399"/>
                </a:solidFill>
              </a:rPr>
              <a:t>Multiple pregnancy not diagnosed </a:t>
            </a:r>
            <a:r>
              <a:rPr lang="en-US" sz="3000" b="1" dirty="0" err="1">
                <a:solidFill>
                  <a:srgbClr val="003399"/>
                </a:solidFill>
              </a:rPr>
              <a:t>intrapartum</a:t>
            </a:r>
            <a:r>
              <a:rPr lang="en-US" sz="3000" b="1" dirty="0">
                <a:solidFill>
                  <a:srgbClr val="003399"/>
                </a:solidFill>
              </a:rPr>
              <a:t> 	</a:t>
            </a:r>
          </a:p>
          <a:p>
            <a:pPr lvl="1">
              <a:buFont typeface="Wingdings" pitchFamily="2" charset="2"/>
              <a:buChar char="ü"/>
            </a:pPr>
            <a:r>
              <a:rPr lang="en-US" sz="3000" b="1" dirty="0">
                <a:solidFill>
                  <a:srgbClr val="080808"/>
                </a:solidFill>
              </a:rPr>
              <a:t>Physical examination of patient at clinic inappropriate 	</a:t>
            </a:r>
          </a:p>
          <a:p>
            <a:pPr lvl="1">
              <a:buFont typeface="Wingdings" pitchFamily="2" charset="2"/>
              <a:buChar char="ü"/>
            </a:pPr>
            <a:r>
              <a:rPr lang="en-US" sz="3000" b="1" dirty="0">
                <a:solidFill>
                  <a:srgbClr val="003399"/>
                </a:solidFill>
              </a:rPr>
              <a:t>Delay in doctor responding to call 	</a:t>
            </a:r>
          </a:p>
        </p:txBody>
      </p:sp>
    </p:spTree>
    <p:extLst>
      <p:ext uri="{BB962C8B-B14F-4D97-AF65-F5344CB8AC3E}">
        <p14:creationId xmlns:p14="http://schemas.microsoft.com/office/powerpoint/2010/main" val="1259834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546BADB2-DF38-4B96-862F-FDF5210A5305}"/>
              </a:ext>
            </a:extLst>
          </p:cNvPr>
          <p:cNvSpPr>
            <a:spLocks noGrp="1"/>
          </p:cNvSpPr>
          <p:nvPr>
            <p:ph type="title"/>
          </p:nvPr>
        </p:nvSpPr>
        <p:spPr>
          <a:xfrm>
            <a:off x="853610" y="394443"/>
            <a:ext cx="10703858" cy="744071"/>
          </a:xfrm>
        </p:spPr>
        <p:txBody>
          <a:bodyPr>
            <a:normAutofit/>
          </a:bodyPr>
          <a:lstStyle/>
          <a:p>
            <a:pPr algn="ctr"/>
            <a:r>
              <a:rPr lang="en-US" sz="3200" b="1" dirty="0"/>
              <a:t>Example of Avoidable Factors</a:t>
            </a:r>
          </a:p>
        </p:txBody>
      </p:sp>
      <p:sp>
        <p:nvSpPr>
          <p:cNvPr id="6" name="TextBox 5">
            <a:extLst>
              <a:ext uri="{FF2B5EF4-FFF2-40B4-BE49-F238E27FC236}">
                <a16:creationId xmlns:a16="http://schemas.microsoft.com/office/drawing/2014/main" id="{214A6F9B-8B11-4EE0-8A07-F80FE7C69463}"/>
              </a:ext>
            </a:extLst>
          </p:cNvPr>
          <p:cNvSpPr txBox="1"/>
          <p:nvPr/>
        </p:nvSpPr>
        <p:spPr>
          <a:xfrm>
            <a:off x="623887" y="1337417"/>
            <a:ext cx="10944225" cy="4832092"/>
          </a:xfrm>
          <a:prstGeom prst="rect">
            <a:avLst/>
          </a:prstGeom>
          <a:noFill/>
        </p:spPr>
        <p:txBody>
          <a:bodyPr wrap="square" rtlCol="0">
            <a:spAutoFit/>
          </a:bodyPr>
          <a:lstStyle/>
          <a:p>
            <a:pPr>
              <a:buFont typeface="Arial" pitchFamily="34" charset="0"/>
              <a:buChar char="•"/>
            </a:pPr>
            <a:r>
              <a:rPr lang="en-US" sz="2800" b="1" dirty="0">
                <a:solidFill>
                  <a:srgbClr val="080808"/>
                </a:solidFill>
              </a:rPr>
              <a:t> MEDICAL PERSONNEL ASSOCIATED 		</a:t>
            </a:r>
          </a:p>
          <a:p>
            <a:pPr lvl="1">
              <a:buFont typeface="Wingdings" pitchFamily="2" charset="2"/>
              <a:buChar char="ü"/>
            </a:pPr>
            <a:r>
              <a:rPr lang="en-US" sz="2800" b="1" dirty="0">
                <a:solidFill>
                  <a:srgbClr val="080808"/>
                </a:solidFill>
              </a:rPr>
              <a:t>Nosocomial infection 	</a:t>
            </a:r>
          </a:p>
          <a:p>
            <a:pPr lvl="1">
              <a:buFont typeface="Wingdings" pitchFamily="2" charset="2"/>
              <a:buChar char="ü"/>
            </a:pPr>
            <a:r>
              <a:rPr lang="en-US" sz="2800" b="1" dirty="0">
                <a:solidFill>
                  <a:srgbClr val="003399"/>
                </a:solidFill>
              </a:rPr>
              <a:t>Inadequate/no advice given to mother </a:t>
            </a:r>
            <a:r>
              <a:rPr lang="en-US" sz="2800" b="1" dirty="0">
                <a:solidFill>
                  <a:srgbClr val="080808"/>
                </a:solidFill>
              </a:rPr>
              <a:t>	</a:t>
            </a:r>
          </a:p>
          <a:p>
            <a:pPr lvl="1">
              <a:buFont typeface="Wingdings" pitchFamily="2" charset="2"/>
              <a:buChar char="ü"/>
            </a:pPr>
            <a:r>
              <a:rPr lang="en-US" sz="2800" b="1" dirty="0">
                <a:solidFill>
                  <a:srgbClr val="080808"/>
                </a:solidFill>
              </a:rPr>
              <a:t>Antenatal steroids not given</a:t>
            </a:r>
          </a:p>
          <a:p>
            <a:pPr lvl="1">
              <a:buFont typeface="Wingdings" pitchFamily="2" charset="2"/>
              <a:buChar char="ü"/>
            </a:pPr>
            <a:r>
              <a:rPr lang="en-US" sz="2800" b="1" dirty="0">
                <a:solidFill>
                  <a:srgbClr val="003399"/>
                </a:solidFill>
              </a:rPr>
              <a:t>Incorrect management of antepartum haemorrhage </a:t>
            </a:r>
            <a:r>
              <a:rPr lang="en-US" sz="2800" b="1" dirty="0">
                <a:solidFill>
                  <a:srgbClr val="080808"/>
                </a:solidFill>
              </a:rPr>
              <a:t>	</a:t>
            </a:r>
          </a:p>
          <a:p>
            <a:pPr lvl="1">
              <a:buFont typeface="Wingdings" pitchFamily="2" charset="2"/>
              <a:buChar char="ü"/>
            </a:pPr>
            <a:r>
              <a:rPr lang="en-US" sz="2800" b="1" dirty="0">
                <a:solidFill>
                  <a:srgbClr val="080808"/>
                </a:solidFill>
              </a:rPr>
              <a:t>Incorrect management of premature </a:t>
            </a:r>
            <a:r>
              <a:rPr lang="en-US" sz="2800" b="1" dirty="0" err="1">
                <a:solidFill>
                  <a:srgbClr val="080808"/>
                </a:solidFill>
              </a:rPr>
              <a:t>labour</a:t>
            </a:r>
            <a:r>
              <a:rPr lang="en-US" sz="2800" b="1" dirty="0">
                <a:solidFill>
                  <a:srgbClr val="080808"/>
                </a:solidFill>
              </a:rPr>
              <a:t> 	</a:t>
            </a:r>
          </a:p>
          <a:p>
            <a:pPr lvl="1">
              <a:buFont typeface="Wingdings" pitchFamily="2" charset="2"/>
              <a:buChar char="ü"/>
            </a:pPr>
            <a:r>
              <a:rPr lang="en-US" sz="2800" b="1" dirty="0">
                <a:solidFill>
                  <a:srgbClr val="003399"/>
                </a:solidFill>
              </a:rPr>
              <a:t>Incorrect management of cord </a:t>
            </a:r>
            <a:r>
              <a:rPr lang="en-US" sz="2800" b="1" dirty="0" err="1">
                <a:solidFill>
                  <a:srgbClr val="003399"/>
                </a:solidFill>
              </a:rPr>
              <a:t>prolapse</a:t>
            </a:r>
            <a:r>
              <a:rPr lang="en-US" sz="2800" b="1" dirty="0">
                <a:solidFill>
                  <a:srgbClr val="003399"/>
                </a:solidFill>
              </a:rPr>
              <a:t> </a:t>
            </a:r>
            <a:r>
              <a:rPr lang="en-US" sz="2800" b="1" dirty="0">
                <a:solidFill>
                  <a:srgbClr val="080808"/>
                </a:solidFill>
              </a:rPr>
              <a:t>	</a:t>
            </a:r>
          </a:p>
          <a:p>
            <a:pPr>
              <a:buFont typeface="Arial" pitchFamily="34" charset="0"/>
              <a:buChar char="•"/>
            </a:pPr>
            <a:r>
              <a:rPr lang="en-US" sz="2800" b="1" dirty="0">
                <a:solidFill>
                  <a:srgbClr val="080808"/>
                </a:solidFill>
              </a:rPr>
              <a:t>INSUFFICIENT NOTES TO COMMENT ON AVOIDABLE FACTORS 	</a:t>
            </a:r>
          </a:p>
          <a:p>
            <a:pPr lvl="1">
              <a:buFont typeface="Wingdings" pitchFamily="2" charset="2"/>
              <a:buChar char="ü"/>
            </a:pPr>
            <a:r>
              <a:rPr lang="en-US" sz="2800" b="1" dirty="0">
                <a:solidFill>
                  <a:srgbClr val="080808"/>
                </a:solidFill>
              </a:rPr>
              <a:t>Insufficient notes 	</a:t>
            </a:r>
          </a:p>
          <a:p>
            <a:pPr lvl="1">
              <a:buFont typeface="Wingdings" pitchFamily="2" charset="2"/>
              <a:buChar char="ü"/>
            </a:pPr>
            <a:r>
              <a:rPr lang="en-US" sz="2800" b="1" dirty="0">
                <a:solidFill>
                  <a:srgbClr val="003399"/>
                </a:solidFill>
              </a:rPr>
              <a:t>File missing </a:t>
            </a:r>
            <a:r>
              <a:rPr lang="en-US" sz="2800" b="1" dirty="0">
                <a:solidFill>
                  <a:srgbClr val="080808"/>
                </a:solidFill>
              </a:rPr>
              <a:t>	</a:t>
            </a:r>
          </a:p>
          <a:p>
            <a:pPr lvl="1">
              <a:buFont typeface="Wingdings" pitchFamily="2" charset="2"/>
              <a:buChar char="ü"/>
            </a:pPr>
            <a:r>
              <a:rPr lang="en-US" sz="2800" b="1" dirty="0">
                <a:solidFill>
                  <a:srgbClr val="080808"/>
                </a:solidFill>
              </a:rPr>
              <a:t>Antenatal card lost 	</a:t>
            </a:r>
          </a:p>
        </p:txBody>
      </p:sp>
    </p:spTree>
    <p:extLst>
      <p:ext uri="{BB962C8B-B14F-4D97-AF65-F5344CB8AC3E}">
        <p14:creationId xmlns:p14="http://schemas.microsoft.com/office/powerpoint/2010/main" val="1664006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2965173B-2CC5-458D-9CA2-1D15474EB5B9}"/>
              </a:ext>
            </a:extLst>
          </p:cNvPr>
          <p:cNvSpPr>
            <a:spLocks noGrp="1"/>
          </p:cNvSpPr>
          <p:nvPr>
            <p:ph type="title"/>
          </p:nvPr>
        </p:nvSpPr>
        <p:spPr>
          <a:xfrm>
            <a:off x="833718" y="304793"/>
            <a:ext cx="10703858" cy="744071"/>
          </a:xfrm>
        </p:spPr>
        <p:txBody>
          <a:bodyPr>
            <a:normAutofit/>
          </a:bodyPr>
          <a:lstStyle/>
          <a:p>
            <a:pPr algn="ctr"/>
            <a:r>
              <a:rPr lang="en-US" sz="3200" b="1" dirty="0">
                <a:solidFill>
                  <a:schemeClr val="tx1">
                    <a:lumMod val="50000"/>
                  </a:schemeClr>
                </a:solidFill>
              </a:rPr>
              <a:t>Implementation of Action Plan</a:t>
            </a:r>
          </a:p>
        </p:txBody>
      </p:sp>
      <p:sp>
        <p:nvSpPr>
          <p:cNvPr id="6" name="Content Placeholder 2">
            <a:extLst>
              <a:ext uri="{FF2B5EF4-FFF2-40B4-BE49-F238E27FC236}">
                <a16:creationId xmlns:a16="http://schemas.microsoft.com/office/drawing/2014/main" id="{05B35542-4FCF-4067-9540-1AF947D162B4}"/>
              </a:ext>
            </a:extLst>
          </p:cNvPr>
          <p:cNvSpPr>
            <a:spLocks noGrp="1"/>
          </p:cNvSpPr>
          <p:nvPr>
            <p:ph idx="1"/>
          </p:nvPr>
        </p:nvSpPr>
        <p:spPr>
          <a:xfrm>
            <a:off x="484094" y="1506071"/>
            <a:ext cx="11313459" cy="5095897"/>
          </a:xfrm>
        </p:spPr>
        <p:txBody>
          <a:bodyPr>
            <a:normAutofit/>
          </a:bodyPr>
          <a:lstStyle/>
          <a:p>
            <a:pPr algn="just"/>
            <a:r>
              <a:rPr lang="en-US" sz="3200" dirty="0"/>
              <a:t>Recommendations made by the different levels MPDSR committees should be carried out at each level of health care provision. This will ultimately lead to actions, which in turn will be responsible for improvement in patient care as well as improvement in health care at the community. </a:t>
            </a:r>
          </a:p>
          <a:p>
            <a:pPr algn="just"/>
            <a:r>
              <a:rPr lang="en-US" sz="3200" dirty="0"/>
              <a:t>The response at different level may be diverse due to authority, resources, capacity of the committees, socio-economic conditions of the community and population coverage. </a:t>
            </a:r>
          </a:p>
        </p:txBody>
      </p:sp>
    </p:spTree>
    <p:extLst>
      <p:ext uri="{BB962C8B-B14F-4D97-AF65-F5344CB8AC3E}">
        <p14:creationId xmlns:p14="http://schemas.microsoft.com/office/powerpoint/2010/main" val="159948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5032AD63-E6BC-4A70-ACD3-9002B4CC3196}"/>
              </a:ext>
            </a:extLst>
          </p:cNvPr>
          <p:cNvSpPr>
            <a:spLocks noGrp="1"/>
          </p:cNvSpPr>
          <p:nvPr>
            <p:ph type="title"/>
          </p:nvPr>
        </p:nvSpPr>
        <p:spPr>
          <a:xfrm>
            <a:off x="744071" y="192197"/>
            <a:ext cx="10703858" cy="744071"/>
          </a:xfrm>
        </p:spPr>
        <p:txBody>
          <a:bodyPr>
            <a:normAutofit/>
          </a:bodyPr>
          <a:lstStyle/>
          <a:p>
            <a:pPr algn="ctr"/>
            <a:r>
              <a:rPr lang="en-US" sz="3200" b="1" dirty="0"/>
              <a:t>Implementation of Action Plan</a:t>
            </a:r>
          </a:p>
        </p:txBody>
      </p:sp>
      <p:sp>
        <p:nvSpPr>
          <p:cNvPr id="6" name="Content Placeholder 2">
            <a:extLst>
              <a:ext uri="{FF2B5EF4-FFF2-40B4-BE49-F238E27FC236}">
                <a16:creationId xmlns:a16="http://schemas.microsoft.com/office/drawing/2014/main" id="{87FBB6AD-3E02-4908-8042-367C27DA7DF1}"/>
              </a:ext>
            </a:extLst>
          </p:cNvPr>
          <p:cNvSpPr>
            <a:spLocks noGrp="1"/>
          </p:cNvSpPr>
          <p:nvPr>
            <p:ph idx="1"/>
          </p:nvPr>
        </p:nvSpPr>
        <p:spPr>
          <a:xfrm>
            <a:off x="430306" y="1118526"/>
            <a:ext cx="11017624" cy="5483442"/>
          </a:xfrm>
        </p:spPr>
        <p:txBody>
          <a:bodyPr>
            <a:noAutofit/>
          </a:bodyPr>
          <a:lstStyle/>
          <a:p>
            <a:pPr algn="just"/>
            <a:r>
              <a:rPr lang="en-US" sz="3100" dirty="0"/>
              <a:t>Action plans developed after reviewing of each maternal death should be finalized and shared with the concerned authorities within 1 week.</a:t>
            </a:r>
          </a:p>
          <a:p>
            <a:pPr lvl="1" algn="just"/>
            <a:r>
              <a:rPr lang="en-US" sz="3100" dirty="0"/>
              <a:t>Responsible authority</a:t>
            </a:r>
          </a:p>
          <a:p>
            <a:pPr lvl="1" algn="just"/>
            <a:r>
              <a:rPr lang="en-US" sz="3100" dirty="0"/>
              <a:t>Supportive authority</a:t>
            </a:r>
          </a:p>
          <a:p>
            <a:pPr algn="just"/>
            <a:r>
              <a:rPr lang="en-US" sz="3100" dirty="0"/>
              <a:t>Reporting to be done in web-based system immediately for maternal death and monthly for perinatal death. Monitoring will be done by:</a:t>
            </a:r>
          </a:p>
          <a:p>
            <a:pPr lvl="1" algn="just"/>
            <a:r>
              <a:rPr lang="en-US" sz="3100" dirty="0"/>
              <a:t>PHD</a:t>
            </a:r>
          </a:p>
          <a:p>
            <a:pPr lvl="1" algn="just"/>
            <a:r>
              <a:rPr lang="en-US" sz="3100" dirty="0"/>
              <a:t>HO</a:t>
            </a:r>
          </a:p>
          <a:p>
            <a:pPr lvl="1" algn="just"/>
            <a:r>
              <a:rPr lang="en-US" sz="3100" dirty="0"/>
              <a:t>FWD</a:t>
            </a:r>
          </a:p>
        </p:txBody>
      </p:sp>
    </p:spTree>
    <p:extLst>
      <p:ext uri="{BB962C8B-B14F-4D97-AF65-F5344CB8AC3E}">
        <p14:creationId xmlns:p14="http://schemas.microsoft.com/office/powerpoint/2010/main" val="1658165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BEF197D3-0F97-4AC6-91B3-D87983498744}"/>
              </a:ext>
            </a:extLst>
          </p:cNvPr>
          <p:cNvSpPr>
            <a:spLocks noGrp="1"/>
          </p:cNvSpPr>
          <p:nvPr>
            <p:ph type="title"/>
          </p:nvPr>
        </p:nvSpPr>
        <p:spPr>
          <a:xfrm>
            <a:off x="788894" y="322723"/>
            <a:ext cx="10703858" cy="744071"/>
          </a:xfrm>
        </p:spPr>
        <p:txBody>
          <a:bodyPr>
            <a:normAutofit/>
          </a:bodyPr>
          <a:lstStyle/>
          <a:p>
            <a:pPr algn="ctr"/>
            <a:r>
              <a:rPr lang="en-US" sz="3200" b="1" dirty="0">
                <a:solidFill>
                  <a:schemeClr val="tx1">
                    <a:lumMod val="50000"/>
                  </a:schemeClr>
                </a:solidFill>
              </a:rPr>
              <a:t>Implementation of Action Plan</a:t>
            </a:r>
          </a:p>
        </p:txBody>
      </p:sp>
      <p:sp>
        <p:nvSpPr>
          <p:cNvPr id="6" name="Content Placeholder 2">
            <a:extLst>
              <a:ext uri="{FF2B5EF4-FFF2-40B4-BE49-F238E27FC236}">
                <a16:creationId xmlns:a16="http://schemas.microsoft.com/office/drawing/2014/main" id="{D51FE30A-4F22-4A72-A24A-D4BB189D39B2}"/>
              </a:ext>
            </a:extLst>
          </p:cNvPr>
          <p:cNvSpPr>
            <a:spLocks noGrp="1"/>
          </p:cNvSpPr>
          <p:nvPr>
            <p:ph idx="1"/>
          </p:nvPr>
        </p:nvSpPr>
        <p:spPr>
          <a:xfrm>
            <a:off x="546847" y="1308847"/>
            <a:ext cx="11098306" cy="5293121"/>
          </a:xfrm>
        </p:spPr>
        <p:txBody>
          <a:bodyPr>
            <a:normAutofit/>
          </a:bodyPr>
          <a:lstStyle/>
          <a:p>
            <a:pPr algn="just"/>
            <a:r>
              <a:rPr lang="en-US" sz="3200" dirty="0"/>
              <a:t>Responsible authority needs to coordinate and initiate the process of the action plan.</a:t>
            </a:r>
          </a:p>
          <a:p>
            <a:pPr algn="just"/>
            <a:r>
              <a:rPr lang="en-US" sz="3200" dirty="0"/>
              <a:t>Any support needed for implementation of the action plan should be timely communicated.</a:t>
            </a:r>
          </a:p>
          <a:p>
            <a:pPr algn="just"/>
            <a:r>
              <a:rPr lang="en-US" sz="3200" dirty="0"/>
              <a:t>The status of the action plan should be discussed monthly.</a:t>
            </a:r>
          </a:p>
          <a:p>
            <a:pPr algn="just"/>
            <a:r>
              <a:rPr lang="en-US" sz="3200" dirty="0"/>
              <a:t>Challenges while implementing action plans should be documented and communicated.</a:t>
            </a:r>
          </a:p>
          <a:p>
            <a:pPr algn="just"/>
            <a:r>
              <a:rPr lang="en-US" sz="3200" dirty="0"/>
              <a:t>Reporting should also include completed action plans.</a:t>
            </a:r>
          </a:p>
        </p:txBody>
      </p:sp>
    </p:spTree>
    <p:extLst>
      <p:ext uri="{BB962C8B-B14F-4D97-AF65-F5344CB8AC3E}">
        <p14:creationId xmlns:p14="http://schemas.microsoft.com/office/powerpoint/2010/main" val="2970023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2805-964A-4114-BB5E-24DDC95BD12F}"/>
              </a:ext>
            </a:extLst>
          </p:cNvPr>
          <p:cNvSpPr>
            <a:spLocks noGrp="1"/>
          </p:cNvSpPr>
          <p:nvPr>
            <p:ph type="title"/>
          </p:nvPr>
        </p:nvSpPr>
        <p:spPr>
          <a:xfrm>
            <a:off x="833718" y="89647"/>
            <a:ext cx="10703858" cy="587247"/>
          </a:xfrm>
        </p:spPr>
        <p:txBody>
          <a:bodyPr>
            <a:normAutofit fontScale="90000"/>
          </a:bodyPr>
          <a:lstStyle/>
          <a:p>
            <a:r>
              <a:rPr lang="en-US" dirty="0"/>
              <a:t>Cause of maternal deaths</a:t>
            </a:r>
          </a:p>
        </p:txBody>
      </p:sp>
      <p:sp>
        <p:nvSpPr>
          <p:cNvPr id="5" name="Slide Number Placeholder 4">
            <a:extLst>
              <a:ext uri="{FF2B5EF4-FFF2-40B4-BE49-F238E27FC236}">
                <a16:creationId xmlns:a16="http://schemas.microsoft.com/office/drawing/2014/main" id="{F05ACD77-A2F5-4D8B-BE81-16422C65135B}"/>
              </a:ext>
            </a:extLst>
          </p:cNvPr>
          <p:cNvSpPr>
            <a:spLocks noGrp="1"/>
          </p:cNvSpPr>
          <p:nvPr>
            <p:ph type="sldNum" sz="quarter" idx="12"/>
          </p:nvPr>
        </p:nvSpPr>
        <p:spPr/>
        <p:txBody>
          <a:bodyPr/>
          <a:lstStyle/>
          <a:p>
            <a:fld id="{0FF54DE5-C571-48E8-A5BC-B369434E2F44}" type="slidenum">
              <a:rPr lang="en-US" smtClean="0"/>
              <a:pPr/>
              <a:t>26</a:t>
            </a:fld>
            <a:endParaRPr lang="en-US"/>
          </a:p>
        </p:txBody>
      </p:sp>
      <p:graphicFrame>
        <p:nvGraphicFramePr>
          <p:cNvPr id="13" name="Content Placeholder 12">
            <a:extLst>
              <a:ext uri="{FF2B5EF4-FFF2-40B4-BE49-F238E27FC236}">
                <a16:creationId xmlns:a16="http://schemas.microsoft.com/office/drawing/2014/main" id="{1A483D46-7985-4BDC-80D3-2A60764A250B}"/>
              </a:ext>
            </a:extLst>
          </p:cNvPr>
          <p:cNvGraphicFramePr>
            <a:graphicFrameLocks noGrp="1"/>
          </p:cNvGraphicFramePr>
          <p:nvPr>
            <p:ph idx="1"/>
          </p:nvPr>
        </p:nvGraphicFramePr>
        <p:xfrm>
          <a:off x="152400" y="1008064"/>
          <a:ext cx="4041567" cy="53808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2">
            <a:extLst>
              <a:ext uri="{FF2B5EF4-FFF2-40B4-BE49-F238E27FC236}">
                <a16:creationId xmlns:a16="http://schemas.microsoft.com/office/drawing/2014/main" id="{8814BE17-CC28-4D95-A5D7-23B2526E8DE5}"/>
              </a:ext>
            </a:extLst>
          </p:cNvPr>
          <p:cNvGraphicFramePr>
            <a:graphicFrameLocks/>
          </p:cNvGraphicFramePr>
          <p:nvPr/>
        </p:nvGraphicFramePr>
        <p:xfrm>
          <a:off x="4199917" y="1008064"/>
          <a:ext cx="4041566" cy="53808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2">
            <a:extLst>
              <a:ext uri="{FF2B5EF4-FFF2-40B4-BE49-F238E27FC236}">
                <a16:creationId xmlns:a16="http://schemas.microsoft.com/office/drawing/2014/main" id="{C830B355-314A-4F3D-824C-08714465B657}"/>
              </a:ext>
            </a:extLst>
          </p:cNvPr>
          <p:cNvGraphicFramePr>
            <a:graphicFrameLocks/>
          </p:cNvGraphicFramePr>
          <p:nvPr/>
        </p:nvGraphicFramePr>
        <p:xfrm>
          <a:off x="8235539" y="1008064"/>
          <a:ext cx="3825833" cy="53808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63539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2805-964A-4114-BB5E-24DDC95BD12F}"/>
              </a:ext>
            </a:extLst>
          </p:cNvPr>
          <p:cNvSpPr>
            <a:spLocks noGrp="1"/>
          </p:cNvSpPr>
          <p:nvPr>
            <p:ph type="title"/>
          </p:nvPr>
        </p:nvSpPr>
        <p:spPr>
          <a:xfrm>
            <a:off x="833718" y="89647"/>
            <a:ext cx="10703858" cy="587247"/>
          </a:xfrm>
        </p:spPr>
        <p:txBody>
          <a:bodyPr>
            <a:normAutofit fontScale="90000"/>
          </a:bodyPr>
          <a:lstStyle/>
          <a:p>
            <a:r>
              <a:rPr lang="en-US" dirty="0"/>
              <a:t>Cause of maternal deaths</a:t>
            </a:r>
          </a:p>
        </p:txBody>
      </p:sp>
      <p:sp>
        <p:nvSpPr>
          <p:cNvPr id="5" name="Slide Number Placeholder 4">
            <a:extLst>
              <a:ext uri="{FF2B5EF4-FFF2-40B4-BE49-F238E27FC236}">
                <a16:creationId xmlns:a16="http://schemas.microsoft.com/office/drawing/2014/main" id="{F05ACD77-A2F5-4D8B-BE81-16422C65135B}"/>
              </a:ext>
            </a:extLst>
          </p:cNvPr>
          <p:cNvSpPr>
            <a:spLocks noGrp="1"/>
          </p:cNvSpPr>
          <p:nvPr>
            <p:ph type="sldNum" sz="quarter" idx="12"/>
          </p:nvPr>
        </p:nvSpPr>
        <p:spPr/>
        <p:txBody>
          <a:bodyPr/>
          <a:lstStyle/>
          <a:p>
            <a:fld id="{0FF54DE5-C571-48E8-A5BC-B369434E2F44}" type="slidenum">
              <a:rPr lang="en-US" smtClean="0"/>
              <a:pPr/>
              <a:t>27</a:t>
            </a:fld>
            <a:endParaRPr lang="en-US"/>
          </a:p>
        </p:txBody>
      </p:sp>
      <p:graphicFrame>
        <p:nvGraphicFramePr>
          <p:cNvPr id="13" name="Content Placeholder 12">
            <a:extLst>
              <a:ext uri="{FF2B5EF4-FFF2-40B4-BE49-F238E27FC236}">
                <a16:creationId xmlns:a16="http://schemas.microsoft.com/office/drawing/2014/main" id="{1A483D46-7985-4BDC-80D3-2A60764A250B}"/>
              </a:ext>
            </a:extLst>
          </p:cNvPr>
          <p:cNvGraphicFramePr>
            <a:graphicFrameLocks noGrp="1"/>
          </p:cNvGraphicFramePr>
          <p:nvPr>
            <p:ph idx="1"/>
          </p:nvPr>
        </p:nvGraphicFramePr>
        <p:xfrm>
          <a:off x="152400" y="1008064"/>
          <a:ext cx="4041567" cy="53808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2">
            <a:extLst>
              <a:ext uri="{FF2B5EF4-FFF2-40B4-BE49-F238E27FC236}">
                <a16:creationId xmlns:a16="http://schemas.microsoft.com/office/drawing/2014/main" id="{8814BE17-CC28-4D95-A5D7-23B2526E8DE5}"/>
              </a:ext>
            </a:extLst>
          </p:cNvPr>
          <p:cNvGraphicFramePr>
            <a:graphicFrameLocks/>
          </p:cNvGraphicFramePr>
          <p:nvPr/>
        </p:nvGraphicFramePr>
        <p:xfrm>
          <a:off x="4193973" y="1008064"/>
          <a:ext cx="4041566" cy="53808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2">
            <a:extLst>
              <a:ext uri="{FF2B5EF4-FFF2-40B4-BE49-F238E27FC236}">
                <a16:creationId xmlns:a16="http://schemas.microsoft.com/office/drawing/2014/main" id="{C830B355-314A-4F3D-824C-08714465B657}"/>
              </a:ext>
            </a:extLst>
          </p:cNvPr>
          <p:cNvGraphicFramePr>
            <a:graphicFrameLocks/>
          </p:cNvGraphicFramePr>
          <p:nvPr/>
        </p:nvGraphicFramePr>
        <p:xfrm>
          <a:off x="8235539" y="1008064"/>
          <a:ext cx="3825833" cy="53808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3026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19EF79F-3AE0-4C90-B0D2-1CB3717AF592}"/>
              </a:ext>
            </a:extLst>
          </p:cNvPr>
          <p:cNvGraphicFramePr>
            <a:graphicFrameLocks noGrp="1"/>
          </p:cNvGraphicFramePr>
          <p:nvPr>
            <p:ph idx="1"/>
          </p:nvPr>
        </p:nvGraphicFramePr>
        <p:xfrm>
          <a:off x="791571" y="260593"/>
          <a:ext cx="10786870" cy="5926450"/>
        </p:xfrm>
        <a:graphic>
          <a:graphicData uri="http://schemas.openxmlformats.org/drawingml/2006/table">
            <a:tbl>
              <a:tblPr firstRow="1" firstCol="1" lastRow="1" lastCol="1" bandRow="1" bandCol="1">
                <a:tableStyleId>{5C22544A-7EE6-4342-B048-85BDC9FD1C3A}</a:tableStyleId>
              </a:tblPr>
              <a:tblGrid>
                <a:gridCol w="4115765">
                  <a:extLst>
                    <a:ext uri="{9D8B030D-6E8A-4147-A177-3AD203B41FA5}">
                      <a16:colId xmlns:a16="http://schemas.microsoft.com/office/drawing/2014/main" val="958529436"/>
                    </a:ext>
                  </a:extLst>
                </a:gridCol>
                <a:gridCol w="1084921">
                  <a:extLst>
                    <a:ext uri="{9D8B030D-6E8A-4147-A177-3AD203B41FA5}">
                      <a16:colId xmlns:a16="http://schemas.microsoft.com/office/drawing/2014/main" val="4083739576"/>
                    </a:ext>
                  </a:extLst>
                </a:gridCol>
                <a:gridCol w="1248811">
                  <a:extLst>
                    <a:ext uri="{9D8B030D-6E8A-4147-A177-3AD203B41FA5}">
                      <a16:colId xmlns:a16="http://schemas.microsoft.com/office/drawing/2014/main" val="534454528"/>
                    </a:ext>
                  </a:extLst>
                </a:gridCol>
                <a:gridCol w="1084921">
                  <a:extLst>
                    <a:ext uri="{9D8B030D-6E8A-4147-A177-3AD203B41FA5}">
                      <a16:colId xmlns:a16="http://schemas.microsoft.com/office/drawing/2014/main" val="2212318322"/>
                    </a:ext>
                  </a:extLst>
                </a:gridCol>
                <a:gridCol w="1084921">
                  <a:extLst>
                    <a:ext uri="{9D8B030D-6E8A-4147-A177-3AD203B41FA5}">
                      <a16:colId xmlns:a16="http://schemas.microsoft.com/office/drawing/2014/main" val="1830519177"/>
                    </a:ext>
                  </a:extLst>
                </a:gridCol>
                <a:gridCol w="1082610">
                  <a:extLst>
                    <a:ext uri="{9D8B030D-6E8A-4147-A177-3AD203B41FA5}">
                      <a16:colId xmlns:a16="http://schemas.microsoft.com/office/drawing/2014/main" val="3666943909"/>
                    </a:ext>
                  </a:extLst>
                </a:gridCol>
                <a:gridCol w="1084921">
                  <a:extLst>
                    <a:ext uri="{9D8B030D-6E8A-4147-A177-3AD203B41FA5}">
                      <a16:colId xmlns:a16="http://schemas.microsoft.com/office/drawing/2014/main" val="2181408895"/>
                    </a:ext>
                  </a:extLst>
                </a:gridCol>
              </a:tblGrid>
              <a:tr h="691898">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 </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January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February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March</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April</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May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June</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862425"/>
                  </a:ext>
                </a:extLst>
              </a:tr>
              <a:tr h="861224">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A. Total number of deliveries (including stillbirths)</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713</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644</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589</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630</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558</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540</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374104"/>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B. Total number of maternal deaths</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1134342"/>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C. Deaths due to PPH</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a:solidFill>
                            <a:schemeClr val="tx1"/>
                          </a:solidFill>
                          <a:effectLst/>
                          <a:latin typeface="Calibri" panose="020F0502020204030204" pitchFamily="34" charset="0"/>
                          <a:ea typeface="+mn-ea"/>
                          <a:cs typeface="Calibri" panose="020F0502020204030204" pitchFamily="34" charset="0"/>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26261"/>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D. Deaths to PE/E</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4893088"/>
                  </a:ext>
                </a:extLst>
              </a:tr>
              <a:tr h="769185">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E. Deaths due to pregnancy-related infection</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0546261"/>
                  </a:ext>
                </a:extLst>
              </a:tr>
              <a:tr h="756442">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H. Proportion of deaths due to PPH (Row C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0050979"/>
                  </a:ext>
                </a:extLst>
              </a:tr>
              <a:tr h="806384">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I. Proportion of deaths due to PE/E (Row D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3899809"/>
                  </a:ext>
                </a:extLst>
              </a:tr>
              <a:tr h="729042">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J. Proportion of deaths due to infection (Row E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1574067"/>
                  </a:ext>
                </a:extLst>
              </a:tr>
            </a:tbl>
          </a:graphicData>
        </a:graphic>
      </p:graphicFrame>
      <p:sp>
        <p:nvSpPr>
          <p:cNvPr id="5" name="Slide Number Placeholder 4">
            <a:extLst>
              <a:ext uri="{FF2B5EF4-FFF2-40B4-BE49-F238E27FC236}">
                <a16:creationId xmlns:a16="http://schemas.microsoft.com/office/drawing/2014/main" id="{E8C4DD66-C7B6-4253-856D-1EB713FD0BAA}"/>
              </a:ext>
            </a:extLst>
          </p:cNvPr>
          <p:cNvSpPr>
            <a:spLocks noGrp="1"/>
          </p:cNvSpPr>
          <p:nvPr>
            <p:ph type="sldNum" sz="quarter" idx="12"/>
          </p:nvPr>
        </p:nvSpPr>
        <p:spPr/>
        <p:txBody>
          <a:bodyPr/>
          <a:lstStyle/>
          <a:p>
            <a:fld id="{0FF54DE5-C571-48E8-A5BC-B369434E2F44}" type="slidenum">
              <a:rPr lang="en-US" smtClean="0"/>
              <a:pPr/>
              <a:t>28</a:t>
            </a:fld>
            <a:endParaRPr lang="en-US"/>
          </a:p>
        </p:txBody>
      </p:sp>
    </p:spTree>
    <p:extLst>
      <p:ext uri="{BB962C8B-B14F-4D97-AF65-F5344CB8AC3E}">
        <p14:creationId xmlns:p14="http://schemas.microsoft.com/office/powerpoint/2010/main" val="2477791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19EF79F-3AE0-4C90-B0D2-1CB3717AF592}"/>
              </a:ext>
            </a:extLst>
          </p:cNvPr>
          <p:cNvGraphicFramePr>
            <a:graphicFrameLocks noGrp="1"/>
          </p:cNvGraphicFramePr>
          <p:nvPr>
            <p:ph idx="1"/>
          </p:nvPr>
        </p:nvGraphicFramePr>
        <p:xfrm>
          <a:off x="791571" y="260593"/>
          <a:ext cx="10786870" cy="5926450"/>
        </p:xfrm>
        <a:graphic>
          <a:graphicData uri="http://schemas.openxmlformats.org/drawingml/2006/table">
            <a:tbl>
              <a:tblPr firstRow="1" firstCol="1" lastRow="1" lastCol="1" bandRow="1" bandCol="1">
                <a:tableStyleId>{5C22544A-7EE6-4342-B048-85BDC9FD1C3A}</a:tableStyleId>
              </a:tblPr>
              <a:tblGrid>
                <a:gridCol w="4115765">
                  <a:extLst>
                    <a:ext uri="{9D8B030D-6E8A-4147-A177-3AD203B41FA5}">
                      <a16:colId xmlns:a16="http://schemas.microsoft.com/office/drawing/2014/main" val="958529436"/>
                    </a:ext>
                  </a:extLst>
                </a:gridCol>
                <a:gridCol w="1084921">
                  <a:extLst>
                    <a:ext uri="{9D8B030D-6E8A-4147-A177-3AD203B41FA5}">
                      <a16:colId xmlns:a16="http://schemas.microsoft.com/office/drawing/2014/main" val="4083739576"/>
                    </a:ext>
                  </a:extLst>
                </a:gridCol>
                <a:gridCol w="1248811">
                  <a:extLst>
                    <a:ext uri="{9D8B030D-6E8A-4147-A177-3AD203B41FA5}">
                      <a16:colId xmlns:a16="http://schemas.microsoft.com/office/drawing/2014/main" val="534454528"/>
                    </a:ext>
                  </a:extLst>
                </a:gridCol>
                <a:gridCol w="1084921">
                  <a:extLst>
                    <a:ext uri="{9D8B030D-6E8A-4147-A177-3AD203B41FA5}">
                      <a16:colId xmlns:a16="http://schemas.microsoft.com/office/drawing/2014/main" val="2212318322"/>
                    </a:ext>
                  </a:extLst>
                </a:gridCol>
                <a:gridCol w="1084921">
                  <a:extLst>
                    <a:ext uri="{9D8B030D-6E8A-4147-A177-3AD203B41FA5}">
                      <a16:colId xmlns:a16="http://schemas.microsoft.com/office/drawing/2014/main" val="1830519177"/>
                    </a:ext>
                  </a:extLst>
                </a:gridCol>
                <a:gridCol w="1082610">
                  <a:extLst>
                    <a:ext uri="{9D8B030D-6E8A-4147-A177-3AD203B41FA5}">
                      <a16:colId xmlns:a16="http://schemas.microsoft.com/office/drawing/2014/main" val="3666943909"/>
                    </a:ext>
                  </a:extLst>
                </a:gridCol>
                <a:gridCol w="1084921">
                  <a:extLst>
                    <a:ext uri="{9D8B030D-6E8A-4147-A177-3AD203B41FA5}">
                      <a16:colId xmlns:a16="http://schemas.microsoft.com/office/drawing/2014/main" val="2181408895"/>
                    </a:ext>
                  </a:extLst>
                </a:gridCol>
              </a:tblGrid>
              <a:tr h="691898">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 </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January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February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March</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April</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May</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June</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extLst>
                  <a:ext uri="{0D108BD9-81ED-4DB2-BD59-A6C34878D82A}">
                    <a16:rowId xmlns:a16="http://schemas.microsoft.com/office/drawing/2014/main" val="859862425"/>
                  </a:ext>
                </a:extLst>
              </a:tr>
              <a:tr h="861224">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A. Total number of deliveries (including stillbirths)</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713</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644</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R w="12700" cap="flat" cmpd="sng" algn="ctr">
                      <a:solidFill>
                        <a:schemeClr val="tx1"/>
                      </a:solidFill>
                      <a:prstDash val="solid"/>
                      <a:round/>
                      <a:headEnd type="none" w="med" len="med"/>
                      <a:tailEnd type="none" w="med" len="med"/>
                    </a:lnR>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589</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630</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558</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540</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extLst>
                  <a:ext uri="{0D108BD9-81ED-4DB2-BD59-A6C34878D82A}">
                    <a16:rowId xmlns:a16="http://schemas.microsoft.com/office/drawing/2014/main" val="280374104"/>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B. Total number of maternal deaths</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16</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16</a:t>
                      </a:r>
                    </a:p>
                  </a:txBody>
                  <a:tcPr marL="0" marR="0" marT="0" marB="0">
                    <a:lnT w="12700" cap="flat" cmpd="sng" algn="ctr">
                      <a:solidFill>
                        <a:schemeClr val="tx1"/>
                      </a:solidFill>
                      <a:prstDash val="solid"/>
                      <a:round/>
                      <a:headEnd type="none" w="med" len="med"/>
                      <a:tailEnd type="none" w="med" len="med"/>
                    </a:lnT>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14</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13</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10</a:t>
                      </a:r>
                    </a:p>
                  </a:txBody>
                  <a:tcPr marL="0" marR="0" marT="0" marB="0">
                    <a:noFill/>
                  </a:tcPr>
                </a:tc>
                <a:extLst>
                  <a:ext uri="{0D108BD9-81ED-4DB2-BD59-A6C34878D82A}">
                    <a16:rowId xmlns:a16="http://schemas.microsoft.com/office/drawing/2014/main" val="2831134342"/>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C. Deaths due to PPH</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a:solidFill>
                            <a:schemeClr val="tx1"/>
                          </a:solidFill>
                          <a:effectLst/>
                          <a:latin typeface="Calibri" panose="020F0502020204030204" pitchFamily="34" charset="0"/>
                          <a:ea typeface="+mn-ea"/>
                          <a:cs typeface="Calibri" panose="020F0502020204030204" pitchFamily="34" charset="0"/>
                        </a:rPr>
                        <a:t>8</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7</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noFill/>
                  </a:tcPr>
                </a:tc>
                <a:extLst>
                  <a:ext uri="{0D108BD9-81ED-4DB2-BD59-A6C34878D82A}">
                    <a16:rowId xmlns:a16="http://schemas.microsoft.com/office/drawing/2014/main" val="416026261"/>
                  </a:ext>
                </a:extLst>
              </a:tr>
              <a:tr h="437425">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D. Deaths to PE/E</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8</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5</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noFill/>
                  </a:tcPr>
                </a:tc>
                <a:extLst>
                  <a:ext uri="{0D108BD9-81ED-4DB2-BD59-A6C34878D82A}">
                    <a16:rowId xmlns:a16="http://schemas.microsoft.com/office/drawing/2014/main" val="2124893088"/>
                  </a:ext>
                </a:extLst>
              </a:tr>
              <a:tr h="769185">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E. Deaths due to pregnancy-related infection</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3</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7</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noFill/>
                  </a:tcPr>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4</a:t>
                      </a:r>
                    </a:p>
                  </a:txBody>
                  <a:tcPr marL="0" marR="0" marT="0" marB="0">
                    <a:noFill/>
                  </a:tcPr>
                </a:tc>
                <a:extLst>
                  <a:ext uri="{0D108BD9-81ED-4DB2-BD59-A6C34878D82A}">
                    <a16:rowId xmlns:a16="http://schemas.microsoft.com/office/drawing/2014/main" val="1610546261"/>
                  </a:ext>
                </a:extLst>
              </a:tr>
              <a:tr h="756442">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H. Proportion of deaths due to PPH (Row C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a:t>
                      </a:r>
                      <a:r>
                        <a:rPr lang="en-US" sz="2400" b="1" dirty="0">
                          <a:solidFill>
                            <a:schemeClr val="accent6"/>
                          </a:solidFill>
                          <a:effectLst/>
                          <a:latin typeface="Calibri" panose="020F0502020204030204" pitchFamily="34" charset="0"/>
                          <a:cs typeface="Calibri" panose="020F0502020204030204" pitchFamily="34" charset="0"/>
                        </a:rPr>
                        <a:t>53%</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31% </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25% </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50% </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38% </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40% </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extLst>
                  <a:ext uri="{0D108BD9-81ED-4DB2-BD59-A6C34878D82A}">
                    <a16:rowId xmlns:a16="http://schemas.microsoft.com/office/drawing/2014/main" val="530050979"/>
                  </a:ext>
                </a:extLst>
              </a:tr>
              <a:tr h="806384">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I. Proportion of deaths due to PE/E (Row D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33%</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 50%</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31%</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36%</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31%</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20%</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extLst>
                  <a:ext uri="{0D108BD9-81ED-4DB2-BD59-A6C34878D82A}">
                    <a16:rowId xmlns:a16="http://schemas.microsoft.com/office/drawing/2014/main" val="3673899809"/>
                  </a:ext>
                </a:extLst>
              </a:tr>
              <a:tr h="729042">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J. Proportion of deaths due to infection (Row E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13%</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19%</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 44%</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14%</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31%</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a:t>
                      </a:r>
                      <a:r>
                        <a:rPr lang="en-US" sz="2400" b="1" dirty="0">
                          <a:solidFill>
                            <a:schemeClr val="accent6"/>
                          </a:solidFill>
                          <a:effectLst/>
                          <a:latin typeface="Calibri" panose="020F0502020204030204" pitchFamily="34" charset="0"/>
                          <a:cs typeface="Calibri" panose="020F0502020204030204" pitchFamily="34" charset="0"/>
                        </a:rPr>
                        <a:t>40%</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oFill/>
                  </a:tcPr>
                </a:tc>
                <a:extLst>
                  <a:ext uri="{0D108BD9-81ED-4DB2-BD59-A6C34878D82A}">
                    <a16:rowId xmlns:a16="http://schemas.microsoft.com/office/drawing/2014/main" val="3721574067"/>
                  </a:ext>
                </a:extLst>
              </a:tr>
            </a:tbl>
          </a:graphicData>
        </a:graphic>
      </p:graphicFrame>
      <p:sp>
        <p:nvSpPr>
          <p:cNvPr id="5" name="Slide Number Placeholder 4">
            <a:extLst>
              <a:ext uri="{FF2B5EF4-FFF2-40B4-BE49-F238E27FC236}">
                <a16:creationId xmlns:a16="http://schemas.microsoft.com/office/drawing/2014/main" id="{E8C4DD66-C7B6-4253-856D-1EB713FD0BAA}"/>
              </a:ext>
            </a:extLst>
          </p:cNvPr>
          <p:cNvSpPr>
            <a:spLocks noGrp="1"/>
          </p:cNvSpPr>
          <p:nvPr>
            <p:ph type="sldNum" sz="quarter" idx="12"/>
          </p:nvPr>
        </p:nvSpPr>
        <p:spPr/>
        <p:txBody>
          <a:bodyPr/>
          <a:lstStyle/>
          <a:p>
            <a:fld id="{0FF54DE5-C571-48E8-A5BC-B369434E2F44}" type="slidenum">
              <a:rPr lang="en-US" smtClean="0"/>
              <a:pPr/>
              <a:t>29</a:t>
            </a:fld>
            <a:endParaRPr lang="en-US"/>
          </a:p>
        </p:txBody>
      </p:sp>
    </p:spTree>
    <p:extLst>
      <p:ext uri="{BB962C8B-B14F-4D97-AF65-F5344CB8AC3E}">
        <p14:creationId xmlns:p14="http://schemas.microsoft.com/office/powerpoint/2010/main" val="101668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938D4A31-6CE1-43E9-82C9-570E77898BC8}"/>
              </a:ext>
            </a:extLst>
          </p:cNvPr>
          <p:cNvSpPr>
            <a:spLocks noGrp="1"/>
          </p:cNvSpPr>
          <p:nvPr>
            <p:ph type="title"/>
          </p:nvPr>
        </p:nvSpPr>
        <p:spPr>
          <a:xfrm>
            <a:off x="833718" y="416240"/>
            <a:ext cx="10703858" cy="744071"/>
          </a:xfrm>
        </p:spPr>
        <p:txBody>
          <a:bodyPr>
            <a:normAutofit/>
          </a:bodyPr>
          <a:lstStyle/>
          <a:p>
            <a:pPr algn="ctr"/>
            <a:r>
              <a:rPr lang="en-US" sz="3200" b="1" dirty="0"/>
              <a:t>MPDSR: A Continuous Process of Learning</a:t>
            </a:r>
          </a:p>
        </p:txBody>
      </p:sp>
      <p:grpSp>
        <p:nvGrpSpPr>
          <p:cNvPr id="9" name="Group 8">
            <a:extLst>
              <a:ext uri="{FF2B5EF4-FFF2-40B4-BE49-F238E27FC236}">
                <a16:creationId xmlns:a16="http://schemas.microsoft.com/office/drawing/2014/main" id="{CA945DDB-A09E-4D66-AFBF-59EF44C693FA}"/>
              </a:ext>
            </a:extLst>
          </p:cNvPr>
          <p:cNvGrpSpPr/>
          <p:nvPr/>
        </p:nvGrpSpPr>
        <p:grpSpPr>
          <a:xfrm>
            <a:off x="245533" y="1239399"/>
            <a:ext cx="11700933" cy="5412141"/>
            <a:chOff x="287867" y="800100"/>
            <a:chExt cx="11700933" cy="5412141"/>
          </a:xfrm>
        </p:grpSpPr>
        <p:sp>
          <p:nvSpPr>
            <p:cNvPr id="10" name="Rectangle 9">
              <a:extLst>
                <a:ext uri="{FF2B5EF4-FFF2-40B4-BE49-F238E27FC236}">
                  <a16:creationId xmlns:a16="http://schemas.microsoft.com/office/drawing/2014/main" id="{7ADA3C6A-93E9-48B0-AC6D-89B1EE2C06BB}"/>
                </a:ext>
              </a:extLst>
            </p:cNvPr>
            <p:cNvSpPr/>
            <p:nvPr/>
          </p:nvSpPr>
          <p:spPr>
            <a:xfrm>
              <a:off x="304800" y="800100"/>
              <a:ext cx="4876800" cy="762000"/>
            </a:xfrm>
            <a:prstGeom prst="rect">
              <a:avLst/>
            </a:prstGeom>
            <a:solidFill>
              <a:schemeClr val="accent1">
                <a:lumMod val="50000"/>
              </a:schemeClr>
            </a:solidFill>
            <a:ln>
              <a:solidFill>
                <a:schemeClr val="bg1"/>
              </a:solidFill>
            </a:ln>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lIns="121917" tIns="60958" rIns="121917" bIns="60958" rtlCol="0" anchor="ctr"/>
            <a:lstStyle/>
            <a:p>
              <a:pPr algn="ctr"/>
              <a:r>
                <a:rPr lang="en-US" sz="4000" b="1" dirty="0">
                  <a:solidFill>
                    <a:schemeClr val="bg1"/>
                  </a:solidFill>
                  <a:latin typeface="Candara" pitchFamily="34" charset="0"/>
                </a:rPr>
                <a:t>Information</a:t>
              </a:r>
            </a:p>
          </p:txBody>
        </p:sp>
        <p:sp>
          <p:nvSpPr>
            <p:cNvPr id="11" name="Rectangle 10">
              <a:extLst>
                <a:ext uri="{FF2B5EF4-FFF2-40B4-BE49-F238E27FC236}">
                  <a16:creationId xmlns:a16="http://schemas.microsoft.com/office/drawing/2014/main" id="{135FD258-EB97-4DD5-9820-0AAFFC4169C5}"/>
                </a:ext>
              </a:extLst>
            </p:cNvPr>
            <p:cNvSpPr/>
            <p:nvPr/>
          </p:nvSpPr>
          <p:spPr>
            <a:xfrm>
              <a:off x="6096000" y="800100"/>
              <a:ext cx="5892800" cy="762000"/>
            </a:xfrm>
            <a:prstGeom prst="rect">
              <a:avLst/>
            </a:prstGeom>
            <a:solidFill>
              <a:schemeClr val="accent1">
                <a:lumMod val="50000"/>
              </a:schemeClr>
            </a:solidFill>
            <a:ln>
              <a:solidFill>
                <a:schemeClr val="bg1"/>
              </a:solidFill>
            </a:ln>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lIns="121917" tIns="60958" rIns="121917" bIns="60958" rtlCol="0" anchor="ctr"/>
            <a:lstStyle/>
            <a:p>
              <a:pPr algn="ctr"/>
              <a:r>
                <a:rPr lang="en-US" sz="4000" b="1" dirty="0">
                  <a:solidFill>
                    <a:schemeClr val="bg1"/>
                  </a:solidFill>
                  <a:latin typeface="Candara" pitchFamily="34" charset="0"/>
                </a:rPr>
                <a:t>Accountability</a:t>
              </a:r>
            </a:p>
          </p:txBody>
        </p:sp>
        <p:sp>
          <p:nvSpPr>
            <p:cNvPr id="12" name="Rectangle 11">
              <a:extLst>
                <a:ext uri="{FF2B5EF4-FFF2-40B4-BE49-F238E27FC236}">
                  <a16:creationId xmlns:a16="http://schemas.microsoft.com/office/drawing/2014/main" id="{2E88E543-8EF3-4FCE-92F8-BF0B2CFE15DD}"/>
                </a:ext>
              </a:extLst>
            </p:cNvPr>
            <p:cNvSpPr/>
            <p:nvPr/>
          </p:nvSpPr>
          <p:spPr>
            <a:xfrm>
              <a:off x="304800" y="2413000"/>
              <a:ext cx="4876800" cy="457200"/>
            </a:xfrm>
            <a:prstGeom prst="rect">
              <a:avLst/>
            </a:prstGeom>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r>
                <a:rPr lang="en-US" sz="2000" b="1" dirty="0">
                  <a:latin typeface="Candara" pitchFamily="34" charset="0"/>
                </a:rPr>
                <a:t>Cause of Death (MDR + VA)</a:t>
              </a:r>
            </a:p>
          </p:txBody>
        </p:sp>
        <p:sp>
          <p:nvSpPr>
            <p:cNvPr id="13" name="Rectangle 12">
              <a:extLst>
                <a:ext uri="{FF2B5EF4-FFF2-40B4-BE49-F238E27FC236}">
                  <a16:creationId xmlns:a16="http://schemas.microsoft.com/office/drawing/2014/main" id="{458E0B29-53C4-4982-87B3-F42E0D8EC325}"/>
                </a:ext>
              </a:extLst>
            </p:cNvPr>
            <p:cNvSpPr/>
            <p:nvPr/>
          </p:nvSpPr>
          <p:spPr>
            <a:xfrm>
              <a:off x="304800" y="2895600"/>
              <a:ext cx="4876800" cy="457200"/>
            </a:xfrm>
            <a:prstGeom prst="rect">
              <a:avLst/>
            </a:prstGeom>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r>
                <a:rPr lang="en-US" sz="2000" b="1" dirty="0">
                  <a:latin typeface="Candara" pitchFamily="34" charset="0"/>
                </a:rPr>
                <a:t>Avoidable factors (HF + Community)</a:t>
              </a:r>
            </a:p>
          </p:txBody>
        </p:sp>
        <p:sp>
          <p:nvSpPr>
            <p:cNvPr id="14" name="Rectangle 13">
              <a:extLst>
                <a:ext uri="{FF2B5EF4-FFF2-40B4-BE49-F238E27FC236}">
                  <a16:creationId xmlns:a16="http://schemas.microsoft.com/office/drawing/2014/main" id="{C5997883-69D7-49CE-8B4E-B542FC784BDB}"/>
                </a:ext>
              </a:extLst>
            </p:cNvPr>
            <p:cNvSpPr/>
            <p:nvPr/>
          </p:nvSpPr>
          <p:spPr>
            <a:xfrm>
              <a:off x="6096000" y="1905000"/>
              <a:ext cx="5892800" cy="1524000"/>
            </a:xfrm>
            <a:prstGeom prst="rect">
              <a:avLst/>
            </a:prstGeom>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r>
                <a:rPr lang="en-US" sz="2400" b="1" dirty="0">
                  <a:latin typeface="Candara" pitchFamily="34" charset="0"/>
                </a:rPr>
                <a:t>Actions – Policy, strategies, protocols, guidelines, programme, activities, management/administration etc.</a:t>
              </a:r>
            </a:p>
          </p:txBody>
        </p:sp>
        <p:sp>
          <p:nvSpPr>
            <p:cNvPr id="15" name="Rectangle 14">
              <a:extLst>
                <a:ext uri="{FF2B5EF4-FFF2-40B4-BE49-F238E27FC236}">
                  <a16:creationId xmlns:a16="http://schemas.microsoft.com/office/drawing/2014/main" id="{B89FE770-B85A-45CA-A8D1-48CF36C62A0B}"/>
                </a:ext>
              </a:extLst>
            </p:cNvPr>
            <p:cNvSpPr/>
            <p:nvPr/>
          </p:nvSpPr>
          <p:spPr>
            <a:xfrm>
              <a:off x="2946400" y="3759200"/>
              <a:ext cx="2235200" cy="457200"/>
            </a:xfrm>
            <a:prstGeom prst="rect">
              <a:avLst/>
            </a:prstGeom>
          </p:spPr>
          <p:style>
            <a:lnRef idx="1">
              <a:schemeClr val="accent2"/>
            </a:lnRef>
            <a:fillRef idx="3">
              <a:schemeClr val="accent2"/>
            </a:fillRef>
            <a:effectRef idx="2">
              <a:schemeClr val="accent2"/>
            </a:effectRef>
            <a:fontRef idx="minor">
              <a:schemeClr val="lt1"/>
            </a:fontRef>
          </p:style>
          <p:txBody>
            <a:bodyPr lIns="121917" tIns="60958" rIns="121917" bIns="60958" rtlCol="0" anchor="ctr"/>
            <a:lstStyle/>
            <a:p>
              <a:r>
                <a:rPr lang="en-US" sz="2000" b="1" dirty="0">
                  <a:latin typeface="Candara" pitchFamily="34" charset="0"/>
                </a:rPr>
                <a:t>MPDR at HF</a:t>
              </a:r>
            </a:p>
          </p:txBody>
        </p:sp>
        <p:sp>
          <p:nvSpPr>
            <p:cNvPr id="16" name="Rectangle 15">
              <a:extLst>
                <a:ext uri="{FF2B5EF4-FFF2-40B4-BE49-F238E27FC236}">
                  <a16:creationId xmlns:a16="http://schemas.microsoft.com/office/drawing/2014/main" id="{61FCA97B-DFC9-4174-853F-303AC0FE07C7}"/>
                </a:ext>
              </a:extLst>
            </p:cNvPr>
            <p:cNvSpPr/>
            <p:nvPr/>
          </p:nvSpPr>
          <p:spPr>
            <a:xfrm>
              <a:off x="2946400" y="5105400"/>
              <a:ext cx="2235200" cy="457200"/>
            </a:xfrm>
            <a:prstGeom prst="rect">
              <a:avLst/>
            </a:prstGeom>
          </p:spPr>
          <p:style>
            <a:lnRef idx="1">
              <a:schemeClr val="accent2"/>
            </a:lnRef>
            <a:fillRef idx="3">
              <a:schemeClr val="accent2"/>
            </a:fillRef>
            <a:effectRef idx="2">
              <a:schemeClr val="accent2"/>
            </a:effectRef>
            <a:fontRef idx="minor">
              <a:schemeClr val="lt1"/>
            </a:fontRef>
          </p:style>
          <p:txBody>
            <a:bodyPr lIns="121917" tIns="60958" rIns="121917" bIns="60958" rtlCol="0" anchor="ctr"/>
            <a:lstStyle/>
            <a:p>
              <a:r>
                <a:rPr lang="en-US" sz="2400" b="1" dirty="0">
                  <a:latin typeface="Candara" pitchFamily="34" charset="0"/>
                </a:rPr>
                <a:t>Verbal Autopsy</a:t>
              </a:r>
            </a:p>
          </p:txBody>
        </p:sp>
        <p:sp>
          <p:nvSpPr>
            <p:cNvPr id="17" name="Right Brace 16">
              <a:extLst>
                <a:ext uri="{FF2B5EF4-FFF2-40B4-BE49-F238E27FC236}">
                  <a16:creationId xmlns:a16="http://schemas.microsoft.com/office/drawing/2014/main" id="{36A51C8C-ADAE-447D-A424-B739A169A07D}"/>
                </a:ext>
              </a:extLst>
            </p:cNvPr>
            <p:cNvSpPr/>
            <p:nvPr/>
          </p:nvSpPr>
          <p:spPr>
            <a:xfrm>
              <a:off x="6400800" y="3937000"/>
              <a:ext cx="304800" cy="1422400"/>
            </a:xfrm>
            <a:prstGeom prst="rightBrace">
              <a:avLst>
                <a:gd name="adj1" fmla="val 95000"/>
                <a:gd name="adj2" fmla="val 50000"/>
              </a:avLst>
            </a:prstGeom>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en-US" sz="1900" b="1" dirty="0">
                <a:latin typeface="Candara" pitchFamily="34" charset="0"/>
              </a:endParaRPr>
            </a:p>
          </p:txBody>
        </p:sp>
        <p:sp>
          <p:nvSpPr>
            <p:cNvPr id="18" name="Rectangle 17">
              <a:extLst>
                <a:ext uri="{FF2B5EF4-FFF2-40B4-BE49-F238E27FC236}">
                  <a16:creationId xmlns:a16="http://schemas.microsoft.com/office/drawing/2014/main" id="{53132D34-D30A-43F2-95DD-474B960536C7}"/>
                </a:ext>
              </a:extLst>
            </p:cNvPr>
            <p:cNvSpPr/>
            <p:nvPr/>
          </p:nvSpPr>
          <p:spPr>
            <a:xfrm>
              <a:off x="9347200" y="4140200"/>
              <a:ext cx="2641600" cy="965200"/>
            </a:xfrm>
            <a:prstGeom prst="rect">
              <a:avLst/>
            </a:prstGeom>
          </p:spPr>
          <p:style>
            <a:lnRef idx="0">
              <a:schemeClr val="accent1"/>
            </a:lnRef>
            <a:fillRef idx="3">
              <a:schemeClr val="accent1"/>
            </a:fillRef>
            <a:effectRef idx="3">
              <a:schemeClr val="accent1"/>
            </a:effectRef>
            <a:fontRef idx="minor">
              <a:schemeClr val="lt1"/>
            </a:fontRef>
          </p:style>
          <p:txBody>
            <a:bodyPr lIns="121917" tIns="60958" rIns="121917" bIns="60958" rtlCol="0" anchor="ctr"/>
            <a:lstStyle/>
            <a:p>
              <a:pPr algn="ctr"/>
              <a:r>
                <a:rPr lang="en-US" sz="4300" b="1" dirty="0">
                  <a:latin typeface="Candara" pitchFamily="34" charset="0"/>
                </a:rPr>
                <a:t>Response</a:t>
              </a:r>
            </a:p>
          </p:txBody>
        </p:sp>
        <p:sp>
          <p:nvSpPr>
            <p:cNvPr id="19" name="Rectangle 18">
              <a:extLst>
                <a:ext uri="{FF2B5EF4-FFF2-40B4-BE49-F238E27FC236}">
                  <a16:creationId xmlns:a16="http://schemas.microsoft.com/office/drawing/2014/main" id="{C8C3BF42-84B6-4C64-A748-760B8AE99AD1}"/>
                </a:ext>
              </a:extLst>
            </p:cNvPr>
            <p:cNvSpPr/>
            <p:nvPr/>
          </p:nvSpPr>
          <p:spPr>
            <a:xfrm>
              <a:off x="304800" y="4394200"/>
              <a:ext cx="4876800" cy="457200"/>
            </a:xfrm>
            <a:prstGeom prst="rect">
              <a:avLst/>
            </a:prstGeom>
          </p:spPr>
          <p:style>
            <a:lnRef idx="0">
              <a:schemeClr val="accent1"/>
            </a:lnRef>
            <a:fillRef idx="3">
              <a:schemeClr val="accent1"/>
            </a:fillRef>
            <a:effectRef idx="3">
              <a:schemeClr val="accent1"/>
            </a:effectRef>
            <a:fontRef idx="minor">
              <a:schemeClr val="lt1"/>
            </a:fontRef>
          </p:style>
          <p:txBody>
            <a:bodyPr lIns="121917" tIns="60958" rIns="121917" bIns="60958" rtlCol="0" anchor="ctr"/>
            <a:lstStyle/>
            <a:p>
              <a:pPr algn="ctr"/>
              <a:r>
                <a:rPr lang="en-US" sz="2400" b="1" dirty="0">
                  <a:latin typeface="Candara" pitchFamily="34" charset="0"/>
                </a:rPr>
                <a:t>Surveillance</a:t>
              </a:r>
            </a:p>
          </p:txBody>
        </p:sp>
        <p:cxnSp>
          <p:nvCxnSpPr>
            <p:cNvPr id="20" name="Straight Connector 19">
              <a:extLst>
                <a:ext uri="{FF2B5EF4-FFF2-40B4-BE49-F238E27FC236}">
                  <a16:creationId xmlns:a16="http://schemas.microsoft.com/office/drawing/2014/main" id="{A3C859D5-0565-4CF7-88C2-C6AC8617DF8D}"/>
                </a:ext>
              </a:extLst>
            </p:cNvPr>
            <p:cNvCxnSpPr/>
            <p:nvPr/>
          </p:nvCxnSpPr>
          <p:spPr>
            <a:xfrm>
              <a:off x="5588000" y="1295400"/>
              <a:ext cx="0" cy="4267200"/>
            </a:xfrm>
            <a:prstGeom prst="line">
              <a:avLst/>
            </a:prstGeom>
            <a:ln>
              <a:solidFill>
                <a:srgbClr val="0066FF"/>
              </a:solidFill>
              <a:prstDash val="dash"/>
            </a:ln>
          </p:spPr>
          <p:style>
            <a:lnRef idx="3">
              <a:schemeClr val="accent1"/>
            </a:lnRef>
            <a:fillRef idx="0">
              <a:schemeClr val="accent1"/>
            </a:fillRef>
            <a:effectRef idx="2">
              <a:schemeClr val="accent1"/>
            </a:effectRef>
            <a:fontRef idx="minor">
              <a:schemeClr val="tx1"/>
            </a:fontRef>
          </p:style>
        </p:cxnSp>
        <p:sp>
          <p:nvSpPr>
            <p:cNvPr id="21" name="Rectangle 20">
              <a:extLst>
                <a:ext uri="{FF2B5EF4-FFF2-40B4-BE49-F238E27FC236}">
                  <a16:creationId xmlns:a16="http://schemas.microsoft.com/office/drawing/2014/main" id="{9660B128-2999-4C5A-A369-8E0023A18CB7}"/>
                </a:ext>
              </a:extLst>
            </p:cNvPr>
            <p:cNvSpPr/>
            <p:nvPr/>
          </p:nvSpPr>
          <p:spPr>
            <a:xfrm>
              <a:off x="304800" y="3733800"/>
              <a:ext cx="2235200" cy="457200"/>
            </a:xfrm>
            <a:prstGeom prst="rect">
              <a:avLst/>
            </a:prstGeom>
          </p:spPr>
          <p:style>
            <a:lnRef idx="1">
              <a:schemeClr val="accent2"/>
            </a:lnRef>
            <a:fillRef idx="3">
              <a:schemeClr val="accent2"/>
            </a:fillRef>
            <a:effectRef idx="2">
              <a:schemeClr val="accent2"/>
            </a:effectRef>
            <a:fontRef idx="minor">
              <a:schemeClr val="lt1"/>
            </a:fontRef>
          </p:style>
          <p:txBody>
            <a:bodyPr lIns="121917" tIns="60958" rIns="121917" bIns="60958" rtlCol="0" anchor="ctr"/>
            <a:lstStyle/>
            <a:p>
              <a:r>
                <a:rPr lang="en-US" sz="2000" b="1" dirty="0">
                  <a:latin typeface="Candara" pitchFamily="34" charset="0"/>
                </a:rPr>
                <a:t>Notification</a:t>
              </a:r>
            </a:p>
          </p:txBody>
        </p:sp>
        <p:sp>
          <p:nvSpPr>
            <p:cNvPr id="22" name="Rectangle 21">
              <a:extLst>
                <a:ext uri="{FF2B5EF4-FFF2-40B4-BE49-F238E27FC236}">
                  <a16:creationId xmlns:a16="http://schemas.microsoft.com/office/drawing/2014/main" id="{E433642A-57D1-44BE-9F65-477825FFA1B8}"/>
                </a:ext>
              </a:extLst>
            </p:cNvPr>
            <p:cNvSpPr/>
            <p:nvPr/>
          </p:nvSpPr>
          <p:spPr>
            <a:xfrm>
              <a:off x="304800" y="5105400"/>
              <a:ext cx="2235200" cy="457200"/>
            </a:xfrm>
            <a:prstGeom prst="rect">
              <a:avLst/>
            </a:prstGeom>
          </p:spPr>
          <p:style>
            <a:lnRef idx="1">
              <a:schemeClr val="accent2"/>
            </a:lnRef>
            <a:fillRef idx="3">
              <a:schemeClr val="accent2"/>
            </a:fillRef>
            <a:effectRef idx="2">
              <a:schemeClr val="accent2"/>
            </a:effectRef>
            <a:fontRef idx="minor">
              <a:schemeClr val="lt1"/>
            </a:fontRef>
          </p:style>
          <p:txBody>
            <a:bodyPr lIns="121917" tIns="60958" rIns="121917" bIns="60958" rtlCol="0" anchor="ctr"/>
            <a:lstStyle/>
            <a:p>
              <a:r>
                <a:rPr lang="en-US" sz="2400" b="1" dirty="0">
                  <a:latin typeface="Candara" pitchFamily="34" charset="0"/>
                </a:rPr>
                <a:t>Screening</a:t>
              </a:r>
            </a:p>
          </p:txBody>
        </p:sp>
        <p:sp>
          <p:nvSpPr>
            <p:cNvPr id="23" name="Rectangle 22">
              <a:extLst>
                <a:ext uri="{FF2B5EF4-FFF2-40B4-BE49-F238E27FC236}">
                  <a16:creationId xmlns:a16="http://schemas.microsoft.com/office/drawing/2014/main" id="{4ED9DC64-09CC-413C-95A8-91E656EAA9CB}"/>
                </a:ext>
              </a:extLst>
            </p:cNvPr>
            <p:cNvSpPr/>
            <p:nvPr/>
          </p:nvSpPr>
          <p:spPr>
            <a:xfrm>
              <a:off x="304800" y="1771650"/>
              <a:ext cx="4876800" cy="615950"/>
            </a:xfrm>
            <a:prstGeom prst="rect">
              <a:avLst/>
            </a:prstGeom>
          </p:spPr>
          <p:style>
            <a:lnRef idx="0">
              <a:schemeClr val="accent6"/>
            </a:lnRef>
            <a:fillRef idx="3">
              <a:schemeClr val="accent6"/>
            </a:fillRef>
            <a:effectRef idx="3">
              <a:schemeClr val="accent6"/>
            </a:effectRef>
            <a:fontRef idx="minor">
              <a:schemeClr val="lt1"/>
            </a:fontRef>
          </p:style>
          <p:txBody>
            <a:bodyPr lIns="121917" tIns="60958" rIns="121917" bIns="60958" rtlCol="0" anchor="ctr"/>
            <a:lstStyle/>
            <a:p>
              <a:r>
                <a:rPr lang="en-US" sz="2000" b="1" dirty="0">
                  <a:latin typeface="Candara" pitchFamily="34" charset="0"/>
                </a:rPr>
                <a:t>Maternal death – who, where, how, when</a:t>
              </a:r>
            </a:p>
          </p:txBody>
        </p:sp>
        <p:sp>
          <p:nvSpPr>
            <p:cNvPr id="24" name="Rectangle 23">
              <a:extLst>
                <a:ext uri="{FF2B5EF4-FFF2-40B4-BE49-F238E27FC236}">
                  <a16:creationId xmlns:a16="http://schemas.microsoft.com/office/drawing/2014/main" id="{F4CC02D2-0FFC-4920-BBE1-288EF7BFDC08}"/>
                </a:ext>
              </a:extLst>
            </p:cNvPr>
            <p:cNvSpPr/>
            <p:nvPr/>
          </p:nvSpPr>
          <p:spPr>
            <a:xfrm rot="16200000">
              <a:off x="5257800" y="4419600"/>
              <a:ext cx="1828800" cy="457200"/>
            </a:xfrm>
            <a:prstGeom prst="rect">
              <a:avLst/>
            </a:prstGeom>
          </p:spPr>
          <p:style>
            <a:lnRef idx="1">
              <a:schemeClr val="accent2"/>
            </a:lnRef>
            <a:fillRef idx="3">
              <a:schemeClr val="accent2"/>
            </a:fillRef>
            <a:effectRef idx="2">
              <a:schemeClr val="accent2"/>
            </a:effectRef>
            <a:fontRef idx="minor">
              <a:schemeClr val="lt1"/>
            </a:fontRef>
          </p:style>
          <p:txBody>
            <a:bodyPr lIns="121917" tIns="60958" rIns="121917" bIns="60958" rtlCol="0" anchor="ctr"/>
            <a:lstStyle/>
            <a:p>
              <a:pPr algn="ctr"/>
              <a:r>
                <a:rPr lang="en-US" sz="2800" b="1" dirty="0">
                  <a:latin typeface="Candara" pitchFamily="34" charset="0"/>
                </a:rPr>
                <a:t>Review</a:t>
              </a:r>
            </a:p>
          </p:txBody>
        </p:sp>
        <p:sp>
          <p:nvSpPr>
            <p:cNvPr id="25" name="TextBox 24">
              <a:extLst>
                <a:ext uri="{FF2B5EF4-FFF2-40B4-BE49-F238E27FC236}">
                  <a16:creationId xmlns:a16="http://schemas.microsoft.com/office/drawing/2014/main" id="{7190297E-E4BC-420E-9DE8-C5A56903E371}"/>
                </a:ext>
              </a:extLst>
            </p:cNvPr>
            <p:cNvSpPr txBox="1"/>
            <p:nvPr/>
          </p:nvSpPr>
          <p:spPr>
            <a:xfrm>
              <a:off x="287867" y="5781358"/>
              <a:ext cx="11684000" cy="430883"/>
            </a:xfrm>
            <a:prstGeom prst="rect">
              <a:avLst/>
            </a:prstGeom>
          </p:spPr>
          <p:style>
            <a:lnRef idx="0">
              <a:schemeClr val="accent5"/>
            </a:lnRef>
            <a:fillRef idx="3">
              <a:schemeClr val="accent5"/>
            </a:fillRef>
            <a:effectRef idx="3">
              <a:schemeClr val="accent5"/>
            </a:effectRef>
            <a:fontRef idx="minor">
              <a:schemeClr val="lt1"/>
            </a:fontRef>
          </p:style>
          <p:txBody>
            <a:bodyPr wrap="square" lIns="121917" tIns="60958" rIns="121917" bIns="60958" rtlCol="0">
              <a:spAutoFit/>
            </a:bodyPr>
            <a:lstStyle/>
            <a:p>
              <a:pPr algn="ctr"/>
              <a:r>
                <a:rPr lang="en-US" sz="2000" b="1" dirty="0">
                  <a:solidFill>
                    <a:srgbClr val="FFFF00"/>
                  </a:solidFill>
                  <a:sym typeface="Webdings"/>
                </a:rPr>
                <a:t> </a:t>
              </a:r>
              <a:r>
                <a:rPr lang="en-US" sz="2000" b="1" dirty="0"/>
                <a:t>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 </a:t>
              </a:r>
              <a:r>
                <a:rPr lang="en-US" sz="2000" b="1" dirty="0">
                  <a:solidFill>
                    <a:srgbClr val="FFFF00"/>
                  </a:solidFill>
                  <a:sym typeface="Webdings"/>
                </a:rPr>
                <a:t></a:t>
              </a:r>
              <a:r>
                <a:rPr lang="en-US" sz="2000" b="1" dirty="0"/>
                <a:t> Learning</a:t>
              </a:r>
              <a:r>
                <a:rPr lang="en-US" sz="2000" b="1" dirty="0">
                  <a:solidFill>
                    <a:srgbClr val="FFFF00"/>
                  </a:solidFill>
                  <a:sym typeface="Webdings"/>
                </a:rPr>
                <a:t></a:t>
              </a:r>
              <a:endParaRPr lang="en-US" sz="2000" b="1" dirty="0"/>
            </a:p>
          </p:txBody>
        </p:sp>
        <p:sp>
          <p:nvSpPr>
            <p:cNvPr id="26" name="Rectangle 25">
              <a:extLst>
                <a:ext uri="{FF2B5EF4-FFF2-40B4-BE49-F238E27FC236}">
                  <a16:creationId xmlns:a16="http://schemas.microsoft.com/office/drawing/2014/main" id="{4DEBDEB4-CC72-4285-85E1-9A378039819B}"/>
                </a:ext>
              </a:extLst>
            </p:cNvPr>
            <p:cNvSpPr/>
            <p:nvPr/>
          </p:nvSpPr>
          <p:spPr>
            <a:xfrm>
              <a:off x="6807200" y="4445000"/>
              <a:ext cx="1727200" cy="457200"/>
            </a:xfrm>
            <a:prstGeom prst="rect">
              <a:avLst/>
            </a:prstGeom>
          </p:spPr>
          <p:style>
            <a:lnRef idx="0">
              <a:schemeClr val="accent1"/>
            </a:lnRef>
            <a:fillRef idx="3">
              <a:schemeClr val="accent1"/>
            </a:fillRef>
            <a:effectRef idx="3">
              <a:schemeClr val="accent1"/>
            </a:effectRef>
            <a:fontRef idx="minor">
              <a:schemeClr val="lt1"/>
            </a:fontRef>
          </p:style>
          <p:txBody>
            <a:bodyPr lIns="121917" tIns="60958" rIns="121917" bIns="60958" rtlCol="0" anchor="ctr"/>
            <a:lstStyle/>
            <a:p>
              <a:pPr algn="ctr"/>
              <a:r>
                <a:rPr lang="en-US" sz="2000" b="1" dirty="0">
                  <a:latin typeface="Candara" pitchFamily="34" charset="0"/>
                </a:rPr>
                <a:t>Action Plan</a:t>
              </a:r>
            </a:p>
          </p:txBody>
        </p:sp>
        <p:sp>
          <p:nvSpPr>
            <p:cNvPr id="27" name="Right Arrow 19">
              <a:extLst>
                <a:ext uri="{FF2B5EF4-FFF2-40B4-BE49-F238E27FC236}">
                  <a16:creationId xmlns:a16="http://schemas.microsoft.com/office/drawing/2014/main" id="{1FAA0D36-F140-4A25-AD0B-631E8C9DF7B3}"/>
                </a:ext>
              </a:extLst>
            </p:cNvPr>
            <p:cNvSpPr/>
            <p:nvPr/>
          </p:nvSpPr>
          <p:spPr>
            <a:xfrm>
              <a:off x="8636000" y="4343400"/>
              <a:ext cx="609600" cy="64617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lIns="121917" tIns="60958" rIns="121917" bIns="60958" rtlCol="0" anchor="ctr"/>
            <a:lstStyle/>
            <a:p>
              <a:pPr algn="ctr"/>
              <a:endParaRPr lang="en-US"/>
            </a:p>
          </p:txBody>
        </p:sp>
      </p:grpSp>
    </p:spTree>
    <p:extLst>
      <p:ext uri="{BB962C8B-B14F-4D97-AF65-F5344CB8AC3E}">
        <p14:creationId xmlns:p14="http://schemas.microsoft.com/office/powerpoint/2010/main" val="1477757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19EF79F-3AE0-4C90-B0D2-1CB3717AF592}"/>
              </a:ext>
            </a:extLst>
          </p:cNvPr>
          <p:cNvGraphicFramePr>
            <a:graphicFrameLocks noGrp="1"/>
          </p:cNvGraphicFramePr>
          <p:nvPr>
            <p:ph idx="1"/>
          </p:nvPr>
        </p:nvGraphicFramePr>
        <p:xfrm>
          <a:off x="702564" y="319969"/>
          <a:ext cx="10727435" cy="6128333"/>
        </p:xfrm>
        <a:graphic>
          <a:graphicData uri="http://schemas.openxmlformats.org/drawingml/2006/table">
            <a:tbl>
              <a:tblPr firstRow="1" firstCol="1" lastRow="1" lastCol="1" bandRow="1" bandCol="1">
                <a:tableStyleId>{5C22544A-7EE6-4342-B048-85BDC9FD1C3A}</a:tableStyleId>
              </a:tblPr>
              <a:tblGrid>
                <a:gridCol w="8489573">
                  <a:extLst>
                    <a:ext uri="{9D8B030D-6E8A-4147-A177-3AD203B41FA5}">
                      <a16:colId xmlns:a16="http://schemas.microsoft.com/office/drawing/2014/main" val="958529436"/>
                    </a:ext>
                  </a:extLst>
                </a:gridCol>
                <a:gridCol w="2237862">
                  <a:extLst>
                    <a:ext uri="{9D8B030D-6E8A-4147-A177-3AD203B41FA5}">
                      <a16:colId xmlns:a16="http://schemas.microsoft.com/office/drawing/2014/main" val="4083739576"/>
                    </a:ext>
                  </a:extLst>
                </a:gridCol>
              </a:tblGrid>
              <a:tr h="715467">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 </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January to June</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859862425"/>
                  </a:ext>
                </a:extLst>
              </a:tr>
              <a:tr h="890561">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A. Total number of deliveries (including stillbirths)</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3674</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1">
                        <a:lumMod val="40000"/>
                        <a:lumOff val="60000"/>
                      </a:schemeClr>
                    </a:solidFill>
                  </a:tcPr>
                </a:tc>
                <a:extLst>
                  <a:ext uri="{0D108BD9-81ED-4DB2-BD59-A6C34878D82A}">
                    <a16:rowId xmlns:a16="http://schemas.microsoft.com/office/drawing/2014/main" val="280374104"/>
                  </a:ext>
                </a:extLst>
              </a:tr>
              <a:tr h="452326">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B. Total number of maternal deaths</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84</a:t>
                      </a:r>
                    </a:p>
                  </a:txBody>
                  <a:tcPr marL="0" marR="0" marT="0" marB="0">
                    <a:solidFill>
                      <a:schemeClr val="accent1">
                        <a:lumMod val="40000"/>
                        <a:lumOff val="60000"/>
                      </a:schemeClr>
                    </a:solidFill>
                  </a:tcPr>
                </a:tc>
                <a:extLst>
                  <a:ext uri="{0D108BD9-81ED-4DB2-BD59-A6C34878D82A}">
                    <a16:rowId xmlns:a16="http://schemas.microsoft.com/office/drawing/2014/main" val="2831134342"/>
                  </a:ext>
                </a:extLst>
              </a:tr>
              <a:tr h="452326">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C. Deaths due to PPH</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33</a:t>
                      </a:r>
                    </a:p>
                  </a:txBody>
                  <a:tcPr marL="0" marR="0" marT="0" marB="0">
                    <a:solidFill>
                      <a:schemeClr val="accent1">
                        <a:lumMod val="40000"/>
                        <a:lumOff val="60000"/>
                      </a:schemeClr>
                    </a:solidFill>
                  </a:tcPr>
                </a:tc>
                <a:extLst>
                  <a:ext uri="{0D108BD9-81ED-4DB2-BD59-A6C34878D82A}">
                    <a16:rowId xmlns:a16="http://schemas.microsoft.com/office/drawing/2014/main" val="416026261"/>
                  </a:ext>
                </a:extLst>
              </a:tr>
              <a:tr h="452326">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D. Deaths to PE/E</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29</a:t>
                      </a:r>
                    </a:p>
                  </a:txBody>
                  <a:tcPr marL="0" marR="0" marT="0" marB="0">
                    <a:solidFill>
                      <a:schemeClr val="accent1">
                        <a:lumMod val="40000"/>
                        <a:lumOff val="60000"/>
                      </a:schemeClr>
                    </a:solidFill>
                  </a:tcPr>
                </a:tc>
                <a:extLst>
                  <a:ext uri="{0D108BD9-81ED-4DB2-BD59-A6C34878D82A}">
                    <a16:rowId xmlns:a16="http://schemas.microsoft.com/office/drawing/2014/main" val="2124893088"/>
                  </a:ext>
                </a:extLst>
              </a:tr>
              <a:tr h="795387">
                <a:tc>
                  <a:txBody>
                    <a:bodyPr/>
                    <a:lstStyle/>
                    <a:p>
                      <a:pPr marL="0" marR="0">
                        <a:lnSpc>
                          <a:spcPct val="100000"/>
                        </a:lnSpc>
                        <a:spcBef>
                          <a:spcPts val="0"/>
                        </a:spcBef>
                        <a:spcAft>
                          <a:spcPts val="800"/>
                        </a:spcAft>
                      </a:pPr>
                      <a:r>
                        <a:rPr lang="en-US" sz="2000" b="1">
                          <a:solidFill>
                            <a:schemeClr val="tx1"/>
                          </a:solidFill>
                          <a:effectLst/>
                          <a:latin typeface="Calibri" panose="020F0502020204030204" pitchFamily="34" charset="0"/>
                          <a:cs typeface="Calibri" panose="020F0502020204030204" pitchFamily="34" charset="0"/>
                        </a:rPr>
                        <a:t>E. Deaths due to pregnancy-related infection</a:t>
                      </a:r>
                      <a:endParaRPr lang="en-US" sz="2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algn="ctr" defTabSz="914400" rtl="0" eaLnBrk="1" latinLnBrk="0" hangingPunct="1">
                        <a:lnSpc>
                          <a:spcPct val="100000"/>
                        </a:lnSpc>
                        <a:spcBef>
                          <a:spcPts val="0"/>
                        </a:spcBef>
                        <a:spcAft>
                          <a:spcPts val="800"/>
                        </a:spcAft>
                      </a:pPr>
                      <a:r>
                        <a:rPr lang="en-US" sz="2400" b="1" kern="1200" dirty="0">
                          <a:solidFill>
                            <a:schemeClr val="tx1"/>
                          </a:solidFill>
                          <a:effectLst/>
                          <a:latin typeface="Calibri" panose="020F0502020204030204" pitchFamily="34" charset="0"/>
                          <a:ea typeface="+mn-ea"/>
                          <a:cs typeface="Calibri" panose="020F0502020204030204" pitchFamily="34" charset="0"/>
                        </a:rPr>
                        <a:t>22</a:t>
                      </a:r>
                    </a:p>
                  </a:txBody>
                  <a:tcPr marL="0" marR="0" marT="0" marB="0">
                    <a:solidFill>
                      <a:schemeClr val="accent1">
                        <a:lumMod val="40000"/>
                        <a:lumOff val="60000"/>
                      </a:schemeClr>
                    </a:solidFill>
                  </a:tcPr>
                </a:tc>
                <a:extLst>
                  <a:ext uri="{0D108BD9-81ED-4DB2-BD59-A6C34878D82A}">
                    <a16:rowId xmlns:a16="http://schemas.microsoft.com/office/drawing/2014/main" val="1610546261"/>
                  </a:ext>
                </a:extLst>
              </a:tr>
              <a:tr h="782210">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H. Proportion of deaths due to PPH (Row C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5">
                        <a:lumMod val="60000"/>
                        <a:lumOff val="40000"/>
                      </a:schemeClr>
                    </a:solidFill>
                  </a:tcPr>
                </a:tc>
                <a:tc>
                  <a:txBody>
                    <a:bodyPr/>
                    <a:lstStyle/>
                    <a:p>
                      <a:pPr marL="0" marR="0" algn="ctr">
                        <a:lnSpc>
                          <a:spcPct val="100000"/>
                        </a:lnSpc>
                        <a:spcBef>
                          <a:spcPts val="0"/>
                        </a:spcBef>
                        <a:spcAft>
                          <a:spcPts val="800"/>
                        </a:spcAft>
                      </a:pPr>
                      <a:r>
                        <a:rPr lang="en-US" sz="2400" b="1" dirty="0">
                          <a:solidFill>
                            <a:schemeClr val="accent6"/>
                          </a:solidFill>
                          <a:effectLst/>
                          <a:latin typeface="Calibri" panose="020F0502020204030204" pitchFamily="34" charset="0"/>
                          <a:cs typeface="Calibri" panose="020F0502020204030204" pitchFamily="34" charset="0"/>
                        </a:rPr>
                        <a:t>39% </a:t>
                      </a:r>
                      <a:endParaRPr lang="en-US" sz="2400" b="1" dirty="0">
                        <a:solidFill>
                          <a:schemeClr val="accent6"/>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2">
                        <a:lumMod val="40000"/>
                        <a:lumOff val="60000"/>
                      </a:schemeClr>
                    </a:solidFill>
                  </a:tcPr>
                </a:tc>
                <a:extLst>
                  <a:ext uri="{0D108BD9-81ED-4DB2-BD59-A6C34878D82A}">
                    <a16:rowId xmlns:a16="http://schemas.microsoft.com/office/drawing/2014/main" val="530050979"/>
                  </a:ext>
                </a:extLst>
              </a:tr>
              <a:tr h="833853">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I. Proportion of deaths due to PE/E (Row D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5">
                        <a:lumMod val="60000"/>
                        <a:lumOff val="40000"/>
                      </a:schemeClr>
                    </a:solid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35%</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2">
                        <a:lumMod val="40000"/>
                        <a:lumOff val="60000"/>
                      </a:schemeClr>
                    </a:solidFill>
                  </a:tcPr>
                </a:tc>
                <a:extLst>
                  <a:ext uri="{0D108BD9-81ED-4DB2-BD59-A6C34878D82A}">
                    <a16:rowId xmlns:a16="http://schemas.microsoft.com/office/drawing/2014/main" val="3673899809"/>
                  </a:ext>
                </a:extLst>
              </a:tr>
              <a:tr h="753877">
                <a:tc>
                  <a:txBody>
                    <a:bodyPr/>
                    <a:lstStyle/>
                    <a:p>
                      <a:pPr marL="0" marR="0">
                        <a:lnSpc>
                          <a:spcPct val="100000"/>
                        </a:lnSpc>
                        <a:spcBef>
                          <a:spcPts val="0"/>
                        </a:spcBef>
                        <a:spcAft>
                          <a:spcPts val="800"/>
                        </a:spcAft>
                      </a:pPr>
                      <a:r>
                        <a:rPr lang="en-US" sz="2000" b="1" dirty="0">
                          <a:solidFill>
                            <a:schemeClr val="tx1"/>
                          </a:solidFill>
                          <a:effectLst/>
                          <a:latin typeface="Calibri" panose="020F0502020204030204" pitchFamily="34" charset="0"/>
                          <a:cs typeface="Calibri" panose="020F0502020204030204" pitchFamily="34" charset="0"/>
                        </a:rPr>
                        <a:t>J. Proportion of deaths due to infection (Row E divided by Row B)</a:t>
                      </a:r>
                      <a:endParaRPr lang="en-US"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5">
                        <a:lumMod val="60000"/>
                        <a:lumOff val="40000"/>
                      </a:schemeClr>
                    </a:solidFill>
                  </a:tcPr>
                </a:tc>
                <a:tc>
                  <a:txBody>
                    <a:bodyPr/>
                    <a:lstStyle/>
                    <a:p>
                      <a:pPr marL="0" marR="0" algn="ctr">
                        <a:lnSpc>
                          <a:spcPct val="100000"/>
                        </a:lnSpc>
                        <a:spcBef>
                          <a:spcPts val="0"/>
                        </a:spcBef>
                        <a:spcAft>
                          <a:spcPts val="800"/>
                        </a:spcAft>
                      </a:pPr>
                      <a:r>
                        <a:rPr lang="en-US" sz="2400" b="1" dirty="0">
                          <a:solidFill>
                            <a:schemeClr val="tx1"/>
                          </a:solidFill>
                          <a:effectLst/>
                          <a:latin typeface="Calibri" panose="020F0502020204030204" pitchFamily="34" charset="0"/>
                          <a:cs typeface="Calibri" panose="020F0502020204030204" pitchFamily="34" charset="0"/>
                        </a:rPr>
                        <a:t> 26%</a:t>
                      </a:r>
                      <a:endParaRPr lang="en-US"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solidFill>
                      <a:schemeClr val="accent2">
                        <a:lumMod val="40000"/>
                        <a:lumOff val="60000"/>
                      </a:schemeClr>
                    </a:solidFill>
                  </a:tcPr>
                </a:tc>
                <a:extLst>
                  <a:ext uri="{0D108BD9-81ED-4DB2-BD59-A6C34878D82A}">
                    <a16:rowId xmlns:a16="http://schemas.microsoft.com/office/drawing/2014/main" val="3721574067"/>
                  </a:ext>
                </a:extLst>
              </a:tr>
            </a:tbl>
          </a:graphicData>
        </a:graphic>
      </p:graphicFrame>
      <p:sp>
        <p:nvSpPr>
          <p:cNvPr id="5" name="Slide Number Placeholder 4">
            <a:extLst>
              <a:ext uri="{FF2B5EF4-FFF2-40B4-BE49-F238E27FC236}">
                <a16:creationId xmlns:a16="http://schemas.microsoft.com/office/drawing/2014/main" id="{E8C4DD66-C7B6-4253-856D-1EB713FD0BAA}"/>
              </a:ext>
            </a:extLst>
          </p:cNvPr>
          <p:cNvSpPr>
            <a:spLocks noGrp="1"/>
          </p:cNvSpPr>
          <p:nvPr>
            <p:ph type="sldNum" sz="quarter" idx="12"/>
          </p:nvPr>
        </p:nvSpPr>
        <p:spPr/>
        <p:txBody>
          <a:bodyPr/>
          <a:lstStyle/>
          <a:p>
            <a:fld id="{0FF54DE5-C571-48E8-A5BC-B369434E2F44}" type="slidenum">
              <a:rPr lang="en-US" smtClean="0"/>
              <a:pPr/>
              <a:t>30</a:t>
            </a:fld>
            <a:endParaRPr lang="en-US"/>
          </a:p>
        </p:txBody>
      </p:sp>
    </p:spTree>
    <p:extLst>
      <p:ext uri="{BB962C8B-B14F-4D97-AF65-F5344CB8AC3E}">
        <p14:creationId xmlns:p14="http://schemas.microsoft.com/office/powerpoint/2010/main" val="32870455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113EB9-D92F-4958-9B0C-553B63E81CCB}"/>
              </a:ext>
            </a:extLst>
          </p:cNvPr>
          <p:cNvSpPr>
            <a:spLocks noGrp="1"/>
          </p:cNvSpPr>
          <p:nvPr>
            <p:ph idx="1"/>
          </p:nvPr>
        </p:nvSpPr>
        <p:spPr>
          <a:xfrm>
            <a:off x="182880" y="1133497"/>
            <a:ext cx="11887200" cy="5468471"/>
          </a:xfrm>
        </p:spPr>
        <p:txBody>
          <a:bodyPr/>
          <a:lstStyle/>
          <a:p>
            <a:r>
              <a:rPr lang="en-US" dirty="0"/>
              <a:t>First leading cause of death: PPH</a:t>
            </a:r>
          </a:p>
          <a:p>
            <a:pPr marL="45720" indent="0">
              <a:buNone/>
            </a:pPr>
            <a:endParaRPr lang="en-US" dirty="0"/>
          </a:p>
          <a:p>
            <a:r>
              <a:rPr lang="en-US" dirty="0"/>
              <a:t>Second leading cause of death: Pre/eclampsia</a:t>
            </a:r>
          </a:p>
        </p:txBody>
      </p:sp>
      <p:sp>
        <p:nvSpPr>
          <p:cNvPr id="5" name="Slide Number Placeholder 4">
            <a:extLst>
              <a:ext uri="{FF2B5EF4-FFF2-40B4-BE49-F238E27FC236}">
                <a16:creationId xmlns:a16="http://schemas.microsoft.com/office/drawing/2014/main" id="{DEFB9106-0BA8-4084-96EB-9F7B4E56E178}"/>
              </a:ext>
            </a:extLst>
          </p:cNvPr>
          <p:cNvSpPr>
            <a:spLocks noGrp="1"/>
          </p:cNvSpPr>
          <p:nvPr>
            <p:ph type="sldNum" sz="quarter" idx="12"/>
          </p:nvPr>
        </p:nvSpPr>
        <p:spPr/>
        <p:txBody>
          <a:bodyPr/>
          <a:lstStyle/>
          <a:p>
            <a:fld id="{0FF54DE5-C571-48E8-A5BC-B369434E2F44}" type="slidenum">
              <a:rPr lang="en-US" smtClean="0"/>
              <a:pPr/>
              <a:t>31</a:t>
            </a:fld>
            <a:endParaRPr lang="en-US"/>
          </a:p>
        </p:txBody>
      </p:sp>
    </p:spTree>
    <p:extLst>
      <p:ext uri="{BB962C8B-B14F-4D97-AF65-F5344CB8AC3E}">
        <p14:creationId xmlns:p14="http://schemas.microsoft.com/office/powerpoint/2010/main" val="387041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A0C2-7CF5-42F3-8F85-3AE1548C2CE2}"/>
              </a:ext>
            </a:extLst>
          </p:cNvPr>
          <p:cNvSpPr>
            <a:spLocks noGrp="1"/>
          </p:cNvSpPr>
          <p:nvPr>
            <p:ph type="title"/>
          </p:nvPr>
        </p:nvSpPr>
        <p:spPr/>
        <p:txBody>
          <a:bodyPr/>
          <a:lstStyle/>
          <a:p>
            <a:r>
              <a:rPr lang="en-US" dirty="0"/>
              <a:t>Actions</a:t>
            </a:r>
          </a:p>
        </p:txBody>
      </p:sp>
      <p:sp>
        <p:nvSpPr>
          <p:cNvPr id="5" name="Slide Number Placeholder 4">
            <a:extLst>
              <a:ext uri="{FF2B5EF4-FFF2-40B4-BE49-F238E27FC236}">
                <a16:creationId xmlns:a16="http://schemas.microsoft.com/office/drawing/2014/main" id="{1651EAC1-EE72-4DB6-BD35-DF0685EFE533}"/>
              </a:ext>
            </a:extLst>
          </p:cNvPr>
          <p:cNvSpPr>
            <a:spLocks noGrp="1"/>
          </p:cNvSpPr>
          <p:nvPr>
            <p:ph type="sldNum" sz="quarter" idx="12"/>
          </p:nvPr>
        </p:nvSpPr>
        <p:spPr/>
        <p:txBody>
          <a:bodyPr/>
          <a:lstStyle/>
          <a:p>
            <a:fld id="{0FF54DE5-C571-48E8-A5BC-B369434E2F44}" type="slidenum">
              <a:rPr lang="en-US" smtClean="0"/>
              <a:pPr/>
              <a:t>32</a:t>
            </a:fld>
            <a:endParaRPr lang="en-US"/>
          </a:p>
        </p:txBody>
      </p:sp>
      <p:graphicFrame>
        <p:nvGraphicFramePr>
          <p:cNvPr id="11" name="Table 11">
            <a:extLst>
              <a:ext uri="{FF2B5EF4-FFF2-40B4-BE49-F238E27FC236}">
                <a16:creationId xmlns:a16="http://schemas.microsoft.com/office/drawing/2014/main" id="{B0F2AB77-D4D8-4785-9316-577E18DC4AAE}"/>
              </a:ext>
            </a:extLst>
          </p:cNvPr>
          <p:cNvGraphicFramePr>
            <a:graphicFrameLocks noGrp="1"/>
          </p:cNvGraphicFramePr>
          <p:nvPr/>
        </p:nvGraphicFramePr>
        <p:xfrm>
          <a:off x="381330" y="695915"/>
          <a:ext cx="11541496" cy="5760720"/>
        </p:xfrm>
        <a:graphic>
          <a:graphicData uri="http://schemas.openxmlformats.org/drawingml/2006/table">
            <a:tbl>
              <a:tblPr firstRow="1" bandRow="1">
                <a:tableStyleId>{5C22544A-7EE6-4342-B048-85BDC9FD1C3A}</a:tableStyleId>
              </a:tblPr>
              <a:tblGrid>
                <a:gridCol w="953214">
                  <a:extLst>
                    <a:ext uri="{9D8B030D-6E8A-4147-A177-3AD203B41FA5}">
                      <a16:colId xmlns:a16="http://schemas.microsoft.com/office/drawing/2014/main" val="874972448"/>
                    </a:ext>
                  </a:extLst>
                </a:gridCol>
                <a:gridCol w="4698121">
                  <a:extLst>
                    <a:ext uri="{9D8B030D-6E8A-4147-A177-3AD203B41FA5}">
                      <a16:colId xmlns:a16="http://schemas.microsoft.com/office/drawing/2014/main" val="832058972"/>
                    </a:ext>
                  </a:extLst>
                </a:gridCol>
                <a:gridCol w="5890161">
                  <a:extLst>
                    <a:ext uri="{9D8B030D-6E8A-4147-A177-3AD203B41FA5}">
                      <a16:colId xmlns:a16="http://schemas.microsoft.com/office/drawing/2014/main" val="1451220956"/>
                    </a:ext>
                  </a:extLst>
                </a:gridCol>
              </a:tblGrid>
              <a:tr h="384324">
                <a:tc>
                  <a:txBody>
                    <a:bodyPr/>
                    <a:lstStyle/>
                    <a:p>
                      <a:endParaRPr lang="en-US" sz="2400" b="1" dirty="0">
                        <a:latin typeface="Calibri" panose="020F0502020204030204" pitchFamily="34" charset="0"/>
                        <a:cs typeface="Calibri" panose="020F0502020204030204" pitchFamily="34" charset="0"/>
                      </a:endParaRPr>
                    </a:p>
                  </a:txBody>
                  <a:tcPr/>
                </a:tc>
                <a:tc>
                  <a:txBody>
                    <a:bodyPr/>
                    <a:lstStyle/>
                    <a:p>
                      <a:r>
                        <a:rPr lang="en-US" sz="2400" b="1" dirty="0">
                          <a:latin typeface="Calibri" panose="020F0502020204030204" pitchFamily="34" charset="0"/>
                          <a:cs typeface="Calibri" panose="020F0502020204030204" pitchFamily="34" charset="0"/>
                        </a:rPr>
                        <a:t>Modifiable factors</a:t>
                      </a:r>
                    </a:p>
                  </a:txBody>
                  <a:tcPr/>
                </a:tc>
                <a:tc>
                  <a:txBody>
                    <a:bodyPr/>
                    <a:lstStyle/>
                    <a:p>
                      <a:r>
                        <a:rPr lang="en-US" sz="2400" b="1" dirty="0">
                          <a:latin typeface="Calibri" panose="020F0502020204030204" pitchFamily="34" charset="0"/>
                          <a:cs typeface="Calibri" panose="020F0502020204030204" pitchFamily="34" charset="0"/>
                        </a:rPr>
                        <a:t>Actions</a:t>
                      </a:r>
                    </a:p>
                  </a:txBody>
                  <a:tcPr/>
                </a:tc>
                <a:extLst>
                  <a:ext uri="{0D108BD9-81ED-4DB2-BD59-A6C34878D82A}">
                    <a16:rowId xmlns:a16="http://schemas.microsoft.com/office/drawing/2014/main" val="2857950492"/>
                  </a:ext>
                </a:extLst>
              </a:tr>
              <a:tr h="1368958">
                <a:tc>
                  <a:txBody>
                    <a:bodyPr/>
                    <a:lstStyle/>
                    <a:p>
                      <a:r>
                        <a:rPr lang="en-US" sz="2400" b="1" dirty="0">
                          <a:latin typeface="Calibri" panose="020F0502020204030204" pitchFamily="34" charset="0"/>
                          <a:cs typeface="Calibri" panose="020F0502020204030204" pitchFamily="34" charset="0"/>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No uterotonic for prevention and management of PPH in the labour ward Provider did not know how to manage PPH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Ensure availability of oxytocin in the labour ward 24/7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Develop a log to track availability of oxytocin Ensure that providers know how to manage uterine atony and other causes of PPH </a:t>
                      </a:r>
                    </a:p>
                  </a:txBody>
                  <a:tcPr/>
                </a:tc>
                <a:extLst>
                  <a:ext uri="{0D108BD9-81ED-4DB2-BD59-A6C34878D82A}">
                    <a16:rowId xmlns:a16="http://schemas.microsoft.com/office/drawing/2014/main" val="2794219733"/>
                  </a:ext>
                </a:extLst>
              </a:tr>
              <a:tr h="1625638">
                <a:tc>
                  <a:txBody>
                    <a:bodyPr/>
                    <a:lstStyle/>
                    <a:p>
                      <a:r>
                        <a:rPr lang="en-US" sz="2400" b="1" dirty="0">
                          <a:latin typeface="Calibri" panose="020F0502020204030204" pitchFamily="34" charset="0"/>
                          <a:cs typeface="Calibri" panose="020F0502020204030204" pitchFamily="34" charset="0"/>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Immediate postpartum prophylactic uterotonic not administered (active management of the third stage of labour) Woman not monitored for bleeding after delivery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Ensure that all providers are competent and understand the importance of providing active management of the third stage of labour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i="0" u="none" strike="noStrike" kern="1200" baseline="0" dirty="0">
                          <a:solidFill>
                            <a:schemeClr val="dk1"/>
                          </a:solidFill>
                          <a:latin typeface="Calibri" panose="020F0502020204030204" pitchFamily="34" charset="0"/>
                          <a:ea typeface="+mn-ea"/>
                          <a:cs typeface="Calibri" panose="020F0502020204030204" pitchFamily="34" charset="0"/>
                        </a:rPr>
                        <a:t>Introduce a systematic written protocol, with assigned staff, to monitor all women for bleeding and other danger signs after birth 	</a:t>
                      </a:r>
                    </a:p>
                  </a:txBody>
                  <a:tcPr/>
                </a:tc>
                <a:extLst>
                  <a:ext uri="{0D108BD9-81ED-4DB2-BD59-A6C34878D82A}">
                    <a16:rowId xmlns:a16="http://schemas.microsoft.com/office/drawing/2014/main" val="1971759676"/>
                  </a:ext>
                </a:extLst>
              </a:tr>
            </a:tbl>
          </a:graphicData>
        </a:graphic>
      </p:graphicFrame>
    </p:spTree>
    <p:extLst>
      <p:ext uri="{BB962C8B-B14F-4D97-AF65-F5344CB8AC3E}">
        <p14:creationId xmlns:p14="http://schemas.microsoft.com/office/powerpoint/2010/main" val="4109845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A0C2-7CF5-42F3-8F85-3AE1548C2CE2}"/>
              </a:ext>
            </a:extLst>
          </p:cNvPr>
          <p:cNvSpPr>
            <a:spLocks noGrp="1"/>
          </p:cNvSpPr>
          <p:nvPr>
            <p:ph type="title"/>
          </p:nvPr>
        </p:nvSpPr>
        <p:spPr/>
        <p:txBody>
          <a:bodyPr/>
          <a:lstStyle/>
          <a:p>
            <a:r>
              <a:rPr lang="en-US" dirty="0"/>
              <a:t>Actions</a:t>
            </a:r>
          </a:p>
        </p:txBody>
      </p:sp>
      <p:sp>
        <p:nvSpPr>
          <p:cNvPr id="5" name="Slide Number Placeholder 4">
            <a:extLst>
              <a:ext uri="{FF2B5EF4-FFF2-40B4-BE49-F238E27FC236}">
                <a16:creationId xmlns:a16="http://schemas.microsoft.com/office/drawing/2014/main" id="{1651EAC1-EE72-4DB6-BD35-DF0685EFE533}"/>
              </a:ext>
            </a:extLst>
          </p:cNvPr>
          <p:cNvSpPr>
            <a:spLocks noGrp="1"/>
          </p:cNvSpPr>
          <p:nvPr>
            <p:ph type="sldNum" sz="quarter" idx="12"/>
          </p:nvPr>
        </p:nvSpPr>
        <p:spPr/>
        <p:txBody>
          <a:bodyPr/>
          <a:lstStyle/>
          <a:p>
            <a:fld id="{0FF54DE5-C571-48E8-A5BC-B369434E2F44}" type="slidenum">
              <a:rPr lang="en-US" smtClean="0"/>
              <a:pPr/>
              <a:t>33</a:t>
            </a:fld>
            <a:endParaRPr lang="en-US"/>
          </a:p>
        </p:txBody>
      </p:sp>
      <p:graphicFrame>
        <p:nvGraphicFramePr>
          <p:cNvPr id="11" name="Table 11">
            <a:extLst>
              <a:ext uri="{FF2B5EF4-FFF2-40B4-BE49-F238E27FC236}">
                <a16:creationId xmlns:a16="http://schemas.microsoft.com/office/drawing/2014/main" id="{B0F2AB77-D4D8-4785-9316-577E18DC4AAE}"/>
              </a:ext>
            </a:extLst>
          </p:cNvPr>
          <p:cNvGraphicFramePr>
            <a:graphicFrameLocks noGrp="1"/>
          </p:cNvGraphicFramePr>
          <p:nvPr/>
        </p:nvGraphicFramePr>
        <p:xfrm>
          <a:off x="414899" y="684040"/>
          <a:ext cx="11541496" cy="5760720"/>
        </p:xfrm>
        <a:graphic>
          <a:graphicData uri="http://schemas.openxmlformats.org/drawingml/2006/table">
            <a:tbl>
              <a:tblPr firstRow="1" bandRow="1">
                <a:tableStyleId>{5C22544A-7EE6-4342-B048-85BDC9FD1C3A}</a:tableStyleId>
              </a:tblPr>
              <a:tblGrid>
                <a:gridCol w="438067">
                  <a:extLst>
                    <a:ext uri="{9D8B030D-6E8A-4147-A177-3AD203B41FA5}">
                      <a16:colId xmlns:a16="http://schemas.microsoft.com/office/drawing/2014/main" val="874972448"/>
                    </a:ext>
                  </a:extLst>
                </a:gridCol>
                <a:gridCol w="3716977">
                  <a:extLst>
                    <a:ext uri="{9D8B030D-6E8A-4147-A177-3AD203B41FA5}">
                      <a16:colId xmlns:a16="http://schemas.microsoft.com/office/drawing/2014/main" val="832058972"/>
                    </a:ext>
                  </a:extLst>
                </a:gridCol>
                <a:gridCol w="7386452">
                  <a:extLst>
                    <a:ext uri="{9D8B030D-6E8A-4147-A177-3AD203B41FA5}">
                      <a16:colId xmlns:a16="http://schemas.microsoft.com/office/drawing/2014/main" val="1451220956"/>
                    </a:ext>
                  </a:extLst>
                </a:gridCol>
              </a:tblGrid>
              <a:tr h="410737">
                <a:tc>
                  <a:txBody>
                    <a:bodyPr/>
                    <a:lstStyle/>
                    <a:p>
                      <a:endParaRPr lang="en-US" sz="2400" dirty="0">
                        <a:latin typeface="Calibri" panose="020F0502020204030204" pitchFamily="34" charset="0"/>
                        <a:cs typeface="Calibri" panose="020F0502020204030204" pitchFamily="34" charset="0"/>
                      </a:endParaRPr>
                    </a:p>
                  </a:txBody>
                  <a:tcPr/>
                </a:tc>
                <a:tc>
                  <a:txBody>
                    <a:bodyPr/>
                    <a:lstStyle/>
                    <a:p>
                      <a:r>
                        <a:rPr lang="en-US" sz="2400" dirty="0">
                          <a:latin typeface="Calibri" panose="020F0502020204030204" pitchFamily="34" charset="0"/>
                          <a:cs typeface="Calibri" panose="020F0502020204030204" pitchFamily="34" charset="0"/>
                        </a:rPr>
                        <a:t>Modifiable factors</a:t>
                      </a:r>
                    </a:p>
                  </a:txBody>
                  <a:tcPr/>
                </a:tc>
                <a:tc>
                  <a:txBody>
                    <a:bodyPr/>
                    <a:lstStyle/>
                    <a:p>
                      <a:r>
                        <a:rPr lang="en-US" sz="2400" dirty="0">
                          <a:latin typeface="Calibri" panose="020F0502020204030204" pitchFamily="34" charset="0"/>
                          <a:cs typeface="Calibri" panose="020F0502020204030204" pitchFamily="34" charset="0"/>
                        </a:rPr>
                        <a:t>Actions</a:t>
                      </a:r>
                    </a:p>
                  </a:txBody>
                  <a:tcPr/>
                </a:tc>
                <a:extLst>
                  <a:ext uri="{0D108BD9-81ED-4DB2-BD59-A6C34878D82A}">
                    <a16:rowId xmlns:a16="http://schemas.microsoft.com/office/drawing/2014/main" val="2857950492"/>
                  </a:ext>
                </a:extLst>
              </a:tr>
              <a:tr h="1132598">
                <a:tc>
                  <a:txBody>
                    <a:bodyPr/>
                    <a:lstStyle/>
                    <a:p>
                      <a:r>
                        <a:rPr lang="en-US" sz="2400" dirty="0">
                          <a:latin typeface="Calibri" panose="020F0502020204030204" pitchFamily="34" charset="0"/>
                          <a:cs typeface="Calibri" panose="020F0502020204030204" pitchFamily="34" charset="0"/>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Delayed identification of PPH in the postnatal ward No uterotonic available in the postnatal ward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Ensure that providers conduct regular postnatal checks in the postnatal ward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Ensure that providers document regular postnatal checks in the client file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Ensure availability of oxytocin in the postnatal ward 24/7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Develop a log to track availability of oxytocin </a:t>
                      </a:r>
                    </a:p>
                  </a:txBody>
                  <a:tcPr/>
                </a:tc>
                <a:extLst>
                  <a:ext uri="{0D108BD9-81ED-4DB2-BD59-A6C34878D82A}">
                    <a16:rowId xmlns:a16="http://schemas.microsoft.com/office/drawing/2014/main" val="2794219733"/>
                  </a:ext>
                </a:extLst>
              </a:tr>
              <a:tr h="1661906">
                <a:tc>
                  <a:txBody>
                    <a:bodyPr/>
                    <a:lstStyle/>
                    <a:p>
                      <a:r>
                        <a:rPr lang="en-US" sz="2400" dirty="0">
                          <a:latin typeface="Calibri" panose="020F0502020204030204" pitchFamily="34" charset="0"/>
                          <a:cs typeface="Calibri" panose="020F0502020204030204" pitchFamily="34" charset="0"/>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Provider did not know how to manage PPH Lack of blood and/or blood products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Strengthen providers’ skills to manage atonic uterus and other causes of PPH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Ensure the existence of a log/system to monitor and document availability of blood and blood products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i="0" u="none" strike="noStrike" kern="1200" baseline="0" dirty="0">
                          <a:solidFill>
                            <a:schemeClr val="dk1"/>
                          </a:solidFill>
                          <a:latin typeface="Calibri" panose="020F0502020204030204" pitchFamily="34" charset="0"/>
                          <a:ea typeface="+mn-ea"/>
                          <a:cs typeface="Calibri" panose="020F0502020204030204" pitchFamily="34" charset="0"/>
                        </a:rPr>
                        <a:t>Introduce team-based PPH simulation drills to strengthen coordination and performance of all relevant staff in an emergency.	</a:t>
                      </a:r>
                    </a:p>
                  </a:txBody>
                  <a:tcPr/>
                </a:tc>
                <a:extLst>
                  <a:ext uri="{0D108BD9-81ED-4DB2-BD59-A6C34878D82A}">
                    <a16:rowId xmlns:a16="http://schemas.microsoft.com/office/drawing/2014/main" val="1971759676"/>
                  </a:ext>
                </a:extLst>
              </a:tr>
            </a:tbl>
          </a:graphicData>
        </a:graphic>
      </p:graphicFrame>
    </p:spTree>
    <p:extLst>
      <p:ext uri="{BB962C8B-B14F-4D97-AF65-F5344CB8AC3E}">
        <p14:creationId xmlns:p14="http://schemas.microsoft.com/office/powerpoint/2010/main" val="1973796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9B819-BD23-4A7E-B559-DBAAA4BAA27B}"/>
              </a:ext>
            </a:extLst>
          </p:cNvPr>
          <p:cNvSpPr>
            <a:spLocks noGrp="1"/>
          </p:cNvSpPr>
          <p:nvPr>
            <p:ph type="title"/>
          </p:nvPr>
        </p:nvSpPr>
        <p:spPr/>
        <p:txBody>
          <a:bodyPr/>
          <a:lstStyle/>
          <a:p>
            <a:r>
              <a:rPr lang="en-US" dirty="0"/>
              <a:t>Prioritising Response</a:t>
            </a:r>
          </a:p>
        </p:txBody>
      </p:sp>
      <p:sp>
        <p:nvSpPr>
          <p:cNvPr id="3" name="Content Placeholder 2">
            <a:extLst>
              <a:ext uri="{FF2B5EF4-FFF2-40B4-BE49-F238E27FC236}">
                <a16:creationId xmlns:a16="http://schemas.microsoft.com/office/drawing/2014/main" id="{9D08BE12-1E91-4C55-A1C0-ED1C3B73B076}"/>
              </a:ext>
            </a:extLst>
          </p:cNvPr>
          <p:cNvSpPr>
            <a:spLocks noGrp="1"/>
          </p:cNvSpPr>
          <p:nvPr>
            <p:ph idx="1"/>
          </p:nvPr>
        </p:nvSpPr>
        <p:spPr/>
        <p:txBody>
          <a:bodyPr>
            <a:normAutofit/>
          </a:bodyPr>
          <a:lstStyle/>
          <a:p>
            <a:pPr algn="l"/>
            <a:endParaRPr lang="en-US" sz="2400" b="0" i="0" u="none" strike="noStrike" baseline="0" dirty="0">
              <a:solidFill>
                <a:srgbClr val="000000"/>
              </a:solidFill>
              <a:latin typeface="Calibri" panose="020F0502020204030204" pitchFamily="34" charset="0"/>
            </a:endParaRPr>
          </a:p>
          <a:p>
            <a:r>
              <a:rPr lang="en-US" sz="2400" b="0" i="0" u="none" strike="noStrike" baseline="0" dirty="0">
                <a:solidFill>
                  <a:srgbClr val="252525"/>
                </a:solidFill>
                <a:latin typeface="Calibri" panose="020F0502020204030204" pitchFamily="34" charset="0"/>
              </a:rPr>
              <a:t>What are the most common modifiable factors contributing to PPH that your team should prioritise? </a:t>
            </a:r>
          </a:p>
          <a:p>
            <a:endParaRPr lang="en-US" sz="2400" dirty="0">
              <a:solidFill>
                <a:srgbClr val="252525"/>
              </a:solidFill>
              <a:latin typeface="Calibri" panose="020F0502020204030204" pitchFamily="34" charset="0"/>
            </a:endParaRPr>
          </a:p>
          <a:p>
            <a:endParaRPr lang="en-US" sz="2400" b="0" i="0" u="none" strike="noStrike" baseline="0" dirty="0">
              <a:solidFill>
                <a:srgbClr val="252525"/>
              </a:solidFill>
              <a:latin typeface="Calibri" panose="020F0502020204030204" pitchFamily="34" charset="0"/>
            </a:endParaRPr>
          </a:p>
          <a:p>
            <a:r>
              <a:rPr lang="en-US" sz="2400" b="0" i="0" u="none" strike="noStrike" baseline="0" dirty="0">
                <a:solidFill>
                  <a:srgbClr val="252525"/>
                </a:solidFill>
                <a:latin typeface="Calibri" panose="020F0502020204030204" pitchFamily="34" charset="0"/>
              </a:rPr>
              <a:t>Based on these common modifiable factors and the recommended responses, discuss how your committee will prioritise aggregate responses to accelerate the reduction of deaths of women due to PPH in your facility. </a:t>
            </a:r>
            <a:endParaRPr lang="en-US" sz="2400" b="0" i="0" u="none" strike="noStrike" baseline="0" dirty="0">
              <a:solidFill>
                <a:srgbClr val="000000"/>
              </a:solidFill>
              <a:latin typeface="Calibri" panose="020F0502020204030204" pitchFamily="34" charset="0"/>
            </a:endParaRPr>
          </a:p>
          <a:p>
            <a:endParaRPr lang="en-US" sz="2400" dirty="0"/>
          </a:p>
        </p:txBody>
      </p:sp>
      <p:sp>
        <p:nvSpPr>
          <p:cNvPr id="5" name="Slide Number Placeholder 4">
            <a:extLst>
              <a:ext uri="{FF2B5EF4-FFF2-40B4-BE49-F238E27FC236}">
                <a16:creationId xmlns:a16="http://schemas.microsoft.com/office/drawing/2014/main" id="{E22E6302-76FB-499E-B670-8D71480C99B7}"/>
              </a:ext>
            </a:extLst>
          </p:cNvPr>
          <p:cNvSpPr>
            <a:spLocks noGrp="1"/>
          </p:cNvSpPr>
          <p:nvPr>
            <p:ph type="sldNum" sz="quarter" idx="12"/>
          </p:nvPr>
        </p:nvSpPr>
        <p:spPr/>
        <p:txBody>
          <a:bodyPr/>
          <a:lstStyle/>
          <a:p>
            <a:fld id="{0FF54DE5-C571-48E8-A5BC-B369434E2F44}" type="slidenum">
              <a:rPr lang="en-US" smtClean="0"/>
              <a:pPr/>
              <a:t>34</a:t>
            </a:fld>
            <a:endParaRPr lang="en-US"/>
          </a:p>
        </p:txBody>
      </p:sp>
    </p:spTree>
    <p:extLst>
      <p:ext uri="{BB962C8B-B14F-4D97-AF65-F5344CB8AC3E}">
        <p14:creationId xmlns:p14="http://schemas.microsoft.com/office/powerpoint/2010/main" val="8612828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DBC9EF-F5E9-491E-8103-78E363518C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grpSp>
        <p:nvGrpSpPr>
          <p:cNvPr id="3" name="Group 2">
            <a:extLst>
              <a:ext uri="{FF2B5EF4-FFF2-40B4-BE49-F238E27FC236}">
                <a16:creationId xmlns:a16="http://schemas.microsoft.com/office/drawing/2014/main" id="{C3DE3ACD-674A-4D24-A645-1066FC4E6125}"/>
              </a:ext>
            </a:extLst>
          </p:cNvPr>
          <p:cNvGrpSpPr/>
          <p:nvPr/>
        </p:nvGrpSpPr>
        <p:grpSpPr>
          <a:xfrm>
            <a:off x="705677" y="1122363"/>
            <a:ext cx="11237794" cy="5533154"/>
            <a:chOff x="1284099" y="330933"/>
            <a:chExt cx="10969078" cy="4817536"/>
          </a:xfrm>
        </p:grpSpPr>
        <p:sp>
          <p:nvSpPr>
            <p:cNvPr id="5" name="Title 5">
              <a:extLst>
                <a:ext uri="{FF2B5EF4-FFF2-40B4-BE49-F238E27FC236}">
                  <a16:creationId xmlns:a16="http://schemas.microsoft.com/office/drawing/2014/main" id="{48D8A9E6-426A-4206-80C0-14931C1E20C7}"/>
                </a:ext>
              </a:extLst>
            </p:cNvPr>
            <p:cNvSpPr txBox="1">
              <a:spLocks/>
            </p:cNvSpPr>
            <p:nvPr/>
          </p:nvSpPr>
          <p:spPr>
            <a:xfrm>
              <a:off x="1284099" y="330933"/>
              <a:ext cx="6229883" cy="4817536"/>
            </a:xfrm>
            <a:prstGeom prst="rect">
              <a:avLst/>
            </a:prstGeom>
            <a:solidFill>
              <a:srgbClr val="003399"/>
            </a:solidFill>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4000" b="1" kern="1200">
                  <a:solidFill>
                    <a:schemeClr val="tx1"/>
                  </a:solidFill>
                  <a:latin typeface="+mj-lt"/>
                  <a:ea typeface="+mj-ea"/>
                  <a:cs typeface="+mj-cs"/>
                </a:defRPr>
              </a:lvl1pPr>
            </a:lstStyle>
            <a:p>
              <a:endParaRPr lang="en-US" sz="3200" dirty="0">
                <a:solidFill>
                  <a:schemeClr val="bg1"/>
                </a:solidFill>
              </a:endParaRPr>
            </a:p>
            <a:p>
              <a:endParaRPr lang="en-US" sz="3200" dirty="0">
                <a:solidFill>
                  <a:schemeClr val="bg1"/>
                </a:solidFill>
              </a:endParaRPr>
            </a:p>
            <a:p>
              <a:r>
                <a:rPr lang="ne-NP" sz="3200" dirty="0">
                  <a:solidFill>
                    <a:schemeClr val="bg1"/>
                  </a:solidFill>
                </a:rPr>
                <a:t>नेपाल सरकार</a:t>
              </a:r>
            </a:p>
            <a:p>
              <a:r>
                <a:rPr lang="ne-NP" sz="3200" dirty="0">
                  <a:solidFill>
                    <a:schemeClr val="bg1"/>
                  </a:solidFill>
                </a:rPr>
                <a:t>स्वास्थ्य तथा जनसंख्या मंत्रालय</a:t>
              </a:r>
            </a:p>
            <a:p>
              <a:r>
                <a:rPr lang="ne-NP" sz="3200" dirty="0">
                  <a:solidFill>
                    <a:schemeClr val="bg1"/>
                  </a:solidFill>
                </a:rPr>
                <a:t>स्वास्थ्य सेवा विभाग</a:t>
              </a:r>
            </a:p>
            <a:p>
              <a:r>
                <a:rPr lang="ne-NP" sz="3200" dirty="0">
                  <a:solidFill>
                    <a:schemeClr val="bg1"/>
                  </a:solidFill>
                </a:rPr>
                <a:t>परिवार कल्याण महाशाखा</a:t>
              </a:r>
              <a:endParaRPr lang="en-US" sz="3200" dirty="0">
                <a:solidFill>
                  <a:schemeClr val="bg1"/>
                </a:solidFill>
              </a:endParaRPr>
            </a:p>
          </p:txBody>
        </p:sp>
        <p:grpSp>
          <p:nvGrpSpPr>
            <p:cNvPr id="2" name="Group 1">
              <a:extLst>
                <a:ext uri="{FF2B5EF4-FFF2-40B4-BE49-F238E27FC236}">
                  <a16:creationId xmlns:a16="http://schemas.microsoft.com/office/drawing/2014/main" id="{95FCE5C0-55BF-43BD-A832-51D832AFB54B}"/>
                </a:ext>
              </a:extLst>
            </p:cNvPr>
            <p:cNvGrpSpPr/>
            <p:nvPr/>
          </p:nvGrpSpPr>
          <p:grpSpPr>
            <a:xfrm>
              <a:off x="7513983" y="330933"/>
              <a:ext cx="4739194" cy="4817536"/>
              <a:chOff x="7513983" y="171907"/>
              <a:chExt cx="4739194" cy="4817536"/>
            </a:xfrm>
          </p:grpSpPr>
          <p:pic>
            <p:nvPicPr>
              <p:cNvPr id="10" name="Picture 9">
                <a:extLst>
                  <a:ext uri="{FF2B5EF4-FFF2-40B4-BE49-F238E27FC236}">
                    <a16:creationId xmlns:a16="http://schemas.microsoft.com/office/drawing/2014/main" id="{58429B35-2D3C-48AE-83B0-BB58D33B055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13983" y="171907"/>
                <a:ext cx="4739194"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37D12A9C-249C-4703-8336-A1783118A30E}"/>
                  </a:ext>
                </a:extLst>
              </p:cNvPr>
              <p:cNvSpPr/>
              <p:nvPr/>
            </p:nvSpPr>
            <p:spPr>
              <a:xfrm>
                <a:off x="9183756"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grpSp>
      <p:pic>
        <p:nvPicPr>
          <p:cNvPr id="12" name="Picture 11">
            <a:extLst>
              <a:ext uri="{FF2B5EF4-FFF2-40B4-BE49-F238E27FC236}">
                <a16:creationId xmlns:a16="http://schemas.microsoft.com/office/drawing/2014/main" id="{8329D9CE-0926-46CE-98A5-743412D13F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7864" y="1742476"/>
            <a:ext cx="1713074" cy="1388350"/>
          </a:xfrm>
          <a:prstGeom prst="rect">
            <a:avLst/>
          </a:prstGeom>
          <a:noFill/>
          <a:ln>
            <a:noFill/>
          </a:ln>
        </p:spPr>
      </p:pic>
    </p:spTree>
    <p:extLst>
      <p:ext uri="{BB962C8B-B14F-4D97-AF65-F5344CB8AC3E}">
        <p14:creationId xmlns:p14="http://schemas.microsoft.com/office/powerpoint/2010/main" val="316544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938D4A31-6CE1-43E9-82C9-570E77898BC8}"/>
              </a:ext>
            </a:extLst>
          </p:cNvPr>
          <p:cNvSpPr>
            <a:spLocks noGrp="1"/>
          </p:cNvSpPr>
          <p:nvPr>
            <p:ph type="title"/>
          </p:nvPr>
        </p:nvSpPr>
        <p:spPr>
          <a:xfrm>
            <a:off x="833718" y="416240"/>
            <a:ext cx="10703858" cy="744071"/>
          </a:xfrm>
        </p:spPr>
        <p:txBody>
          <a:bodyPr>
            <a:normAutofit/>
          </a:bodyPr>
          <a:lstStyle/>
          <a:p>
            <a:pPr algn="ctr"/>
            <a:r>
              <a:rPr lang="en-US" sz="3200" b="1" dirty="0">
                <a:solidFill>
                  <a:srgbClr val="080808"/>
                </a:solidFill>
              </a:rPr>
              <a:t>Response Mechanism</a:t>
            </a:r>
          </a:p>
        </p:txBody>
      </p:sp>
      <p:sp>
        <p:nvSpPr>
          <p:cNvPr id="6" name="Content Placeholder 2">
            <a:extLst>
              <a:ext uri="{FF2B5EF4-FFF2-40B4-BE49-F238E27FC236}">
                <a16:creationId xmlns:a16="http://schemas.microsoft.com/office/drawing/2014/main" id="{BC72A944-5D7A-4B9D-8C36-F584456D0E35}"/>
              </a:ext>
            </a:extLst>
          </p:cNvPr>
          <p:cNvSpPr>
            <a:spLocks noGrp="1"/>
          </p:cNvSpPr>
          <p:nvPr>
            <p:ph idx="1"/>
          </p:nvPr>
        </p:nvSpPr>
        <p:spPr>
          <a:xfrm>
            <a:off x="814620" y="1411628"/>
            <a:ext cx="10722956" cy="4658096"/>
          </a:xfrm>
        </p:spPr>
        <p:txBody>
          <a:bodyPr>
            <a:normAutofit fontScale="85000" lnSpcReduction="20000"/>
          </a:bodyPr>
          <a:lstStyle/>
          <a:p>
            <a:pPr algn="just"/>
            <a:r>
              <a:rPr lang="en-US" sz="4400" dirty="0">
                <a:solidFill>
                  <a:srgbClr val="080808"/>
                </a:solidFill>
              </a:rPr>
              <a:t>Taking action to reduce avoidable maternal deaths is the reason for conducting MPDSR</a:t>
            </a:r>
          </a:p>
          <a:p>
            <a:pPr algn="just">
              <a:buNone/>
            </a:pPr>
            <a:endParaRPr lang="en-US" sz="1800" dirty="0">
              <a:solidFill>
                <a:srgbClr val="080808"/>
              </a:solidFill>
            </a:endParaRPr>
          </a:p>
          <a:p>
            <a:pPr lvl="1" algn="just"/>
            <a:r>
              <a:rPr lang="en-US" sz="4000" dirty="0">
                <a:solidFill>
                  <a:srgbClr val="080808"/>
                </a:solidFill>
              </a:rPr>
              <a:t> Type of action will depend on the delays or avoidable factors identified during review at hospital level and community level.</a:t>
            </a:r>
          </a:p>
          <a:p>
            <a:pPr lvl="1" algn="just"/>
            <a:r>
              <a:rPr lang="en-US" sz="4000" dirty="0">
                <a:solidFill>
                  <a:srgbClr val="080808"/>
                </a:solidFill>
              </a:rPr>
              <a:t>Action plans should be based on evidence- based actions</a:t>
            </a:r>
          </a:p>
          <a:p>
            <a:pPr lvl="1" algn="just"/>
            <a:r>
              <a:rPr lang="en-US" sz="4000" dirty="0">
                <a:solidFill>
                  <a:srgbClr val="080808"/>
                </a:solidFill>
              </a:rPr>
              <a:t>Need to prioritize the actions which are  simple, practical/doable, evidence based and cost effective</a:t>
            </a:r>
          </a:p>
          <a:p>
            <a:pPr lvl="1" algn="just"/>
            <a:r>
              <a:rPr lang="en-US" sz="4000" dirty="0">
                <a:solidFill>
                  <a:srgbClr val="080808"/>
                </a:solidFill>
              </a:rPr>
              <a:t>Link the response to quality of care at the hospital</a:t>
            </a:r>
          </a:p>
        </p:txBody>
      </p:sp>
    </p:spTree>
    <p:extLst>
      <p:ext uri="{BB962C8B-B14F-4D97-AF65-F5344CB8AC3E}">
        <p14:creationId xmlns:p14="http://schemas.microsoft.com/office/powerpoint/2010/main" val="391201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938D4A31-6CE1-43E9-82C9-570E77898BC8}"/>
              </a:ext>
            </a:extLst>
          </p:cNvPr>
          <p:cNvSpPr>
            <a:spLocks noGrp="1"/>
          </p:cNvSpPr>
          <p:nvPr>
            <p:ph type="title"/>
          </p:nvPr>
        </p:nvSpPr>
        <p:spPr>
          <a:xfrm>
            <a:off x="833718" y="416240"/>
            <a:ext cx="10703858" cy="744071"/>
          </a:xfrm>
        </p:spPr>
        <p:txBody>
          <a:bodyPr>
            <a:normAutofit/>
          </a:bodyPr>
          <a:lstStyle/>
          <a:p>
            <a:pPr algn="ctr"/>
            <a:r>
              <a:rPr lang="en-US" sz="3200" b="1" dirty="0">
                <a:solidFill>
                  <a:schemeClr val="tx1">
                    <a:lumMod val="50000"/>
                  </a:schemeClr>
                </a:solidFill>
              </a:rPr>
              <a:t>What are Evidence Based Actions</a:t>
            </a:r>
            <a:endParaRPr lang="en-US" sz="3200" b="1" dirty="0">
              <a:solidFill>
                <a:srgbClr val="080808"/>
              </a:solidFill>
            </a:endParaRPr>
          </a:p>
        </p:txBody>
      </p:sp>
      <p:sp>
        <p:nvSpPr>
          <p:cNvPr id="6" name="Content Placeholder 2">
            <a:extLst>
              <a:ext uri="{FF2B5EF4-FFF2-40B4-BE49-F238E27FC236}">
                <a16:creationId xmlns:a16="http://schemas.microsoft.com/office/drawing/2014/main" id="{BC72A944-5D7A-4B9D-8C36-F584456D0E35}"/>
              </a:ext>
            </a:extLst>
          </p:cNvPr>
          <p:cNvSpPr>
            <a:spLocks noGrp="1"/>
          </p:cNvSpPr>
          <p:nvPr>
            <p:ph idx="1"/>
          </p:nvPr>
        </p:nvSpPr>
        <p:spPr>
          <a:xfrm>
            <a:off x="814620" y="1411628"/>
            <a:ext cx="10722956" cy="4658096"/>
          </a:xfrm>
        </p:spPr>
        <p:txBody>
          <a:bodyPr>
            <a:normAutofit/>
          </a:bodyPr>
          <a:lstStyle/>
          <a:p>
            <a:pPr algn="just"/>
            <a:r>
              <a:rPr lang="en-US" sz="3200" dirty="0"/>
              <a:t>Actions for which there is enough evidence that maternal mortality and morbidity will be prevented if they are followed</a:t>
            </a:r>
          </a:p>
          <a:p>
            <a:pPr marL="742950" lvl="1" indent="-377825" algn="just">
              <a:buFont typeface="Wingdings" pitchFamily="2" charset="2"/>
              <a:buChar char="ü"/>
            </a:pPr>
            <a:r>
              <a:rPr lang="en-US" dirty="0">
                <a:solidFill>
                  <a:srgbClr val="003399"/>
                </a:solidFill>
              </a:rPr>
              <a:t>Usually refer to clinical actions, based on trials, researches &amp; standard guideline </a:t>
            </a:r>
          </a:p>
          <a:p>
            <a:pPr marL="742950" lvl="1" indent="-377825" algn="just">
              <a:buFont typeface="Wingdings" pitchFamily="2" charset="2"/>
              <a:buChar char="ü"/>
            </a:pPr>
            <a:r>
              <a:rPr lang="en-US" dirty="0">
                <a:solidFill>
                  <a:srgbClr val="080808"/>
                </a:solidFill>
              </a:rPr>
              <a:t>Individual cases should be reviewed to see if 	 “best practices” were carried out or not</a:t>
            </a:r>
            <a:r>
              <a:rPr lang="en-US" dirty="0">
                <a:solidFill>
                  <a:srgbClr val="003399"/>
                </a:solidFill>
              </a:rPr>
              <a:t> </a:t>
            </a:r>
          </a:p>
          <a:p>
            <a:pPr marL="742950" lvl="1" indent="-377825" algn="just">
              <a:buFont typeface="Wingdings" pitchFamily="2" charset="2"/>
              <a:buChar char="ü"/>
            </a:pPr>
            <a:r>
              <a:rPr lang="en-US" dirty="0">
                <a:solidFill>
                  <a:srgbClr val="003399"/>
                </a:solidFill>
              </a:rPr>
              <a:t>Review should be targeted on identifying which better evidence based action might have been taken to manage the particular case</a:t>
            </a:r>
            <a:r>
              <a:rPr lang="en-US" sz="3600" dirty="0">
                <a:solidFill>
                  <a:srgbClr val="003399"/>
                </a:solidFill>
              </a:rPr>
              <a:t>	</a:t>
            </a:r>
          </a:p>
        </p:txBody>
      </p:sp>
    </p:spTree>
    <p:extLst>
      <p:ext uri="{BB962C8B-B14F-4D97-AF65-F5344CB8AC3E}">
        <p14:creationId xmlns:p14="http://schemas.microsoft.com/office/powerpoint/2010/main" val="3985277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9" name="Title 1">
            <a:extLst>
              <a:ext uri="{FF2B5EF4-FFF2-40B4-BE49-F238E27FC236}">
                <a16:creationId xmlns:a16="http://schemas.microsoft.com/office/drawing/2014/main" id="{DBD505B3-1B1F-471E-A2B8-D48B8EE48508}"/>
              </a:ext>
            </a:extLst>
          </p:cNvPr>
          <p:cNvSpPr>
            <a:spLocks noGrp="1"/>
          </p:cNvSpPr>
          <p:nvPr>
            <p:ph type="title"/>
          </p:nvPr>
        </p:nvSpPr>
        <p:spPr>
          <a:xfrm>
            <a:off x="833718" y="376515"/>
            <a:ext cx="10703858" cy="744071"/>
          </a:xfrm>
        </p:spPr>
        <p:txBody>
          <a:bodyPr>
            <a:normAutofit/>
          </a:bodyPr>
          <a:lstStyle/>
          <a:p>
            <a:pPr algn="ctr"/>
            <a:r>
              <a:rPr lang="en-US" sz="3200" b="1" dirty="0">
                <a:solidFill>
                  <a:schemeClr val="tx1">
                    <a:lumMod val="50000"/>
                  </a:schemeClr>
                </a:solidFill>
              </a:rPr>
              <a:t>Evidence Based Actions for </a:t>
            </a:r>
            <a:r>
              <a:rPr lang="en-US" sz="3200" b="1" dirty="0" err="1">
                <a:solidFill>
                  <a:schemeClr val="tx1">
                    <a:lumMod val="50000"/>
                  </a:schemeClr>
                </a:solidFill>
              </a:rPr>
              <a:t>Eclampsia</a:t>
            </a:r>
            <a:endParaRPr lang="en-US" sz="3200" b="1" dirty="0">
              <a:solidFill>
                <a:schemeClr val="tx1">
                  <a:lumMod val="50000"/>
                </a:schemeClr>
              </a:solidFill>
            </a:endParaRPr>
          </a:p>
        </p:txBody>
      </p:sp>
      <p:sp>
        <p:nvSpPr>
          <p:cNvPr id="10" name="Content Placeholder 2">
            <a:extLst>
              <a:ext uri="{FF2B5EF4-FFF2-40B4-BE49-F238E27FC236}">
                <a16:creationId xmlns:a16="http://schemas.microsoft.com/office/drawing/2014/main" id="{B6E80F18-4593-4D12-97D2-B2BAC9591BFE}"/>
              </a:ext>
            </a:extLst>
          </p:cNvPr>
          <p:cNvSpPr>
            <a:spLocks noGrp="1"/>
          </p:cNvSpPr>
          <p:nvPr>
            <p:ph idx="1"/>
          </p:nvPr>
        </p:nvSpPr>
        <p:spPr>
          <a:xfrm>
            <a:off x="699247" y="1416424"/>
            <a:ext cx="10838330" cy="4840941"/>
          </a:xfrm>
        </p:spPr>
        <p:txBody>
          <a:bodyPr>
            <a:normAutofit/>
          </a:bodyPr>
          <a:lstStyle/>
          <a:p>
            <a:r>
              <a:rPr lang="en-US" sz="3200" dirty="0">
                <a:solidFill>
                  <a:srgbClr val="080808"/>
                </a:solidFill>
              </a:rPr>
              <a:t>Diagnosis and treatment of high blood pressure</a:t>
            </a:r>
          </a:p>
          <a:p>
            <a:pPr lvl="2"/>
            <a:r>
              <a:rPr lang="en-US" sz="3200" dirty="0">
                <a:solidFill>
                  <a:srgbClr val="080808"/>
                </a:solidFill>
              </a:rPr>
              <a:t>Magnesium </a:t>
            </a:r>
            <a:r>
              <a:rPr lang="en-US" sz="3200" dirty="0" err="1">
                <a:solidFill>
                  <a:srgbClr val="080808"/>
                </a:solidFill>
              </a:rPr>
              <a:t>Sulphate</a:t>
            </a:r>
            <a:endParaRPr lang="en-US" sz="3200" dirty="0">
              <a:solidFill>
                <a:srgbClr val="080808"/>
              </a:solidFill>
            </a:endParaRPr>
          </a:p>
          <a:p>
            <a:pPr lvl="2"/>
            <a:r>
              <a:rPr lang="en-US" sz="3200" dirty="0">
                <a:solidFill>
                  <a:srgbClr val="080808"/>
                </a:solidFill>
              </a:rPr>
              <a:t>Timely delivery</a:t>
            </a:r>
          </a:p>
        </p:txBody>
      </p:sp>
    </p:spTree>
    <p:extLst>
      <p:ext uri="{BB962C8B-B14F-4D97-AF65-F5344CB8AC3E}">
        <p14:creationId xmlns:p14="http://schemas.microsoft.com/office/powerpoint/2010/main" val="126521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9" name="Title 1">
            <a:extLst>
              <a:ext uri="{FF2B5EF4-FFF2-40B4-BE49-F238E27FC236}">
                <a16:creationId xmlns:a16="http://schemas.microsoft.com/office/drawing/2014/main" id="{2DF10B9B-9485-45C9-B235-732DC2105AA3}"/>
              </a:ext>
            </a:extLst>
          </p:cNvPr>
          <p:cNvSpPr>
            <a:spLocks noGrp="1"/>
          </p:cNvSpPr>
          <p:nvPr>
            <p:ph type="title"/>
          </p:nvPr>
        </p:nvSpPr>
        <p:spPr>
          <a:xfrm>
            <a:off x="833718" y="394441"/>
            <a:ext cx="10703858" cy="744071"/>
          </a:xfrm>
        </p:spPr>
        <p:txBody>
          <a:bodyPr>
            <a:normAutofit/>
          </a:bodyPr>
          <a:lstStyle/>
          <a:p>
            <a:pPr algn="ctr"/>
            <a:r>
              <a:rPr lang="en-US" sz="3200" b="1" dirty="0">
                <a:solidFill>
                  <a:schemeClr val="tx1">
                    <a:lumMod val="50000"/>
                  </a:schemeClr>
                </a:solidFill>
              </a:rPr>
              <a:t>Evidence Based Actions for Haemorrhage</a:t>
            </a:r>
          </a:p>
        </p:txBody>
      </p:sp>
      <p:sp>
        <p:nvSpPr>
          <p:cNvPr id="10" name="Content Placeholder 2">
            <a:extLst>
              <a:ext uri="{FF2B5EF4-FFF2-40B4-BE49-F238E27FC236}">
                <a16:creationId xmlns:a16="http://schemas.microsoft.com/office/drawing/2014/main" id="{09B30290-4B43-4203-990A-02AC09CB6BA4}"/>
              </a:ext>
            </a:extLst>
          </p:cNvPr>
          <p:cNvSpPr>
            <a:spLocks noGrp="1"/>
          </p:cNvSpPr>
          <p:nvPr>
            <p:ph idx="1"/>
          </p:nvPr>
        </p:nvSpPr>
        <p:spPr>
          <a:xfrm>
            <a:off x="833718" y="1326773"/>
            <a:ext cx="10703858" cy="4966447"/>
          </a:xfrm>
        </p:spPr>
        <p:txBody>
          <a:bodyPr>
            <a:normAutofit/>
          </a:bodyPr>
          <a:lstStyle/>
          <a:p>
            <a:r>
              <a:rPr lang="en-US" dirty="0"/>
              <a:t>Active management for 3</a:t>
            </a:r>
            <a:r>
              <a:rPr lang="en-US" baseline="30000" dirty="0"/>
              <a:t>rd</a:t>
            </a:r>
            <a:r>
              <a:rPr lang="en-US" dirty="0"/>
              <a:t> stage </a:t>
            </a:r>
            <a:r>
              <a:rPr lang="en-US" dirty="0" err="1"/>
              <a:t>labour</a:t>
            </a:r>
            <a:endParaRPr lang="en-US" dirty="0"/>
          </a:p>
          <a:p>
            <a:r>
              <a:rPr lang="en-US" dirty="0" err="1"/>
              <a:t>Uterotonics</a:t>
            </a:r>
            <a:r>
              <a:rPr lang="en-US" dirty="0"/>
              <a:t> (Misoprostol/Oxytocin)</a:t>
            </a:r>
          </a:p>
          <a:p>
            <a:r>
              <a:rPr lang="en-US" dirty="0"/>
              <a:t>Blood transfusion</a:t>
            </a:r>
            <a:endParaRPr lang="en-US" sz="4400" dirty="0"/>
          </a:p>
        </p:txBody>
      </p:sp>
    </p:spTree>
    <p:extLst>
      <p:ext uri="{BB962C8B-B14F-4D97-AF65-F5344CB8AC3E}">
        <p14:creationId xmlns:p14="http://schemas.microsoft.com/office/powerpoint/2010/main" val="107377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B676C10B-1232-4B7B-9E76-DE9B45BA441A}"/>
              </a:ext>
            </a:extLst>
          </p:cNvPr>
          <p:cNvSpPr>
            <a:spLocks noGrp="1"/>
          </p:cNvSpPr>
          <p:nvPr>
            <p:ph type="title"/>
          </p:nvPr>
        </p:nvSpPr>
        <p:spPr>
          <a:xfrm>
            <a:off x="833718" y="340658"/>
            <a:ext cx="10703858" cy="744071"/>
          </a:xfrm>
        </p:spPr>
        <p:txBody>
          <a:bodyPr>
            <a:normAutofit/>
          </a:bodyPr>
          <a:lstStyle/>
          <a:p>
            <a:pPr algn="ctr"/>
            <a:r>
              <a:rPr lang="en-US" sz="3200" b="1" dirty="0">
                <a:solidFill>
                  <a:schemeClr val="tx1">
                    <a:lumMod val="50000"/>
                  </a:schemeClr>
                </a:solidFill>
              </a:rPr>
              <a:t>Evidence Based Actions for Sepsis</a:t>
            </a:r>
          </a:p>
        </p:txBody>
      </p:sp>
      <p:sp>
        <p:nvSpPr>
          <p:cNvPr id="6" name="Content Placeholder 2">
            <a:extLst>
              <a:ext uri="{FF2B5EF4-FFF2-40B4-BE49-F238E27FC236}">
                <a16:creationId xmlns:a16="http://schemas.microsoft.com/office/drawing/2014/main" id="{79592363-FC1A-4443-A237-CCF74323B36D}"/>
              </a:ext>
            </a:extLst>
          </p:cNvPr>
          <p:cNvSpPr>
            <a:spLocks noGrp="1"/>
          </p:cNvSpPr>
          <p:nvPr>
            <p:ph idx="1"/>
          </p:nvPr>
        </p:nvSpPr>
        <p:spPr>
          <a:xfrm>
            <a:off x="833718" y="1332540"/>
            <a:ext cx="10596282" cy="4871036"/>
          </a:xfrm>
        </p:spPr>
        <p:txBody>
          <a:bodyPr/>
          <a:lstStyle/>
          <a:p>
            <a:r>
              <a:rPr lang="en-US" dirty="0"/>
              <a:t>Aseptic precautions</a:t>
            </a:r>
          </a:p>
          <a:p>
            <a:r>
              <a:rPr lang="en-US" dirty="0"/>
              <a:t>Antibiotics  for mother with prolonged rupture of membrane</a:t>
            </a:r>
          </a:p>
          <a:p>
            <a:r>
              <a:rPr lang="en-US" dirty="0"/>
              <a:t>Antibiotics for C/S</a:t>
            </a:r>
          </a:p>
          <a:p>
            <a:r>
              <a:rPr lang="en-US" dirty="0"/>
              <a:t>Avoid prolonged </a:t>
            </a:r>
            <a:r>
              <a:rPr lang="en-US" dirty="0" err="1"/>
              <a:t>labour</a:t>
            </a:r>
            <a:endParaRPr lang="en-US" dirty="0"/>
          </a:p>
        </p:txBody>
      </p:sp>
    </p:spTree>
    <p:extLst>
      <p:ext uri="{BB962C8B-B14F-4D97-AF65-F5344CB8AC3E}">
        <p14:creationId xmlns:p14="http://schemas.microsoft.com/office/powerpoint/2010/main" val="111845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a:solidFill>
                <a:srgbClr val="000000"/>
              </a:solidFill>
            </a:endParaRP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endParaRPr lang="en-US" sz="4800" dirty="0"/>
          </a:p>
        </p:txBody>
      </p:sp>
      <p:sp>
        <p:nvSpPr>
          <p:cNvPr id="5" name="Title 1">
            <a:extLst>
              <a:ext uri="{FF2B5EF4-FFF2-40B4-BE49-F238E27FC236}">
                <a16:creationId xmlns:a16="http://schemas.microsoft.com/office/drawing/2014/main" id="{28F8B771-60F0-419C-B382-DCEC827874D8}"/>
              </a:ext>
            </a:extLst>
          </p:cNvPr>
          <p:cNvSpPr>
            <a:spLocks noGrp="1"/>
          </p:cNvSpPr>
          <p:nvPr>
            <p:ph type="title"/>
          </p:nvPr>
        </p:nvSpPr>
        <p:spPr>
          <a:xfrm>
            <a:off x="833718" y="334201"/>
            <a:ext cx="10703858" cy="744071"/>
          </a:xfrm>
        </p:spPr>
        <p:txBody>
          <a:bodyPr>
            <a:normAutofit/>
          </a:bodyPr>
          <a:lstStyle/>
          <a:p>
            <a:pPr algn="ctr"/>
            <a:r>
              <a:rPr lang="en-US" sz="3200" b="1" dirty="0">
                <a:solidFill>
                  <a:schemeClr val="tx1">
                    <a:lumMod val="50000"/>
                  </a:schemeClr>
                </a:solidFill>
              </a:rPr>
              <a:t>Evidenced Based Actions for Obstructed </a:t>
            </a:r>
            <a:r>
              <a:rPr lang="en-US" sz="3200" b="1" dirty="0" err="1">
                <a:solidFill>
                  <a:schemeClr val="tx1">
                    <a:lumMod val="50000"/>
                  </a:schemeClr>
                </a:solidFill>
              </a:rPr>
              <a:t>Labour</a:t>
            </a:r>
            <a:endParaRPr lang="en-US" sz="3200" b="1" dirty="0">
              <a:solidFill>
                <a:schemeClr val="tx1">
                  <a:lumMod val="50000"/>
                </a:schemeClr>
              </a:solidFill>
            </a:endParaRPr>
          </a:p>
        </p:txBody>
      </p:sp>
      <p:sp>
        <p:nvSpPr>
          <p:cNvPr id="6" name="Content Placeholder 2">
            <a:extLst>
              <a:ext uri="{FF2B5EF4-FFF2-40B4-BE49-F238E27FC236}">
                <a16:creationId xmlns:a16="http://schemas.microsoft.com/office/drawing/2014/main" id="{A418E16B-FC8F-4674-9364-AC5E6906ACC2}"/>
              </a:ext>
            </a:extLst>
          </p:cNvPr>
          <p:cNvSpPr>
            <a:spLocks noGrp="1"/>
          </p:cNvSpPr>
          <p:nvPr>
            <p:ph idx="1"/>
          </p:nvPr>
        </p:nvSpPr>
        <p:spPr>
          <a:xfrm>
            <a:off x="609600" y="1559857"/>
            <a:ext cx="10927976" cy="4823012"/>
          </a:xfrm>
        </p:spPr>
        <p:txBody>
          <a:bodyPr>
            <a:normAutofit/>
          </a:bodyPr>
          <a:lstStyle/>
          <a:p>
            <a:r>
              <a:rPr lang="en-US" dirty="0"/>
              <a:t>Facility delivery </a:t>
            </a:r>
          </a:p>
          <a:p>
            <a:r>
              <a:rPr lang="en-US" dirty="0"/>
              <a:t>Use of Partograph as a decision-making tool</a:t>
            </a:r>
          </a:p>
          <a:p>
            <a:r>
              <a:rPr lang="en-US" dirty="0"/>
              <a:t>Availability of C/S service</a:t>
            </a:r>
          </a:p>
        </p:txBody>
      </p:sp>
    </p:spTree>
    <p:extLst>
      <p:ext uri="{BB962C8B-B14F-4D97-AF65-F5344CB8AC3E}">
        <p14:creationId xmlns:p14="http://schemas.microsoft.com/office/powerpoint/2010/main" val="177173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3138</Words>
  <Application>Microsoft Office PowerPoint</Application>
  <PresentationFormat>Widescreen</PresentationFormat>
  <Paragraphs>462</Paragraphs>
  <Slides>35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Candara</vt:lpstr>
      <vt:lpstr>Kokila</vt:lpstr>
      <vt:lpstr>Wingdings</vt:lpstr>
      <vt:lpstr>Office Theme</vt:lpstr>
      <vt:lpstr>PowerPoint Presentation</vt:lpstr>
      <vt:lpstr>Objectives</vt:lpstr>
      <vt:lpstr>MPDSR: A Continuous Process of Learning</vt:lpstr>
      <vt:lpstr>Response Mechanism</vt:lpstr>
      <vt:lpstr>What are Evidence Based Actions</vt:lpstr>
      <vt:lpstr>Evidence Based Actions for Eclampsia</vt:lpstr>
      <vt:lpstr>Evidence Based Actions for Haemorrhage</vt:lpstr>
      <vt:lpstr>Evidence Based Actions for Sepsis</vt:lpstr>
      <vt:lpstr>Evidenced Based Actions for Obstructed Labour</vt:lpstr>
      <vt:lpstr>Ensuring Responses Mechanism</vt:lpstr>
      <vt:lpstr>Example: Five WHY Review method</vt:lpstr>
      <vt:lpstr>Example: Five WHY Review method</vt:lpstr>
      <vt:lpstr>Case Scenario</vt:lpstr>
      <vt:lpstr>Possible Actions Include</vt:lpstr>
      <vt:lpstr>Community-based actions</vt:lpstr>
      <vt:lpstr>PowerPoint Presentation</vt:lpstr>
      <vt:lpstr>Prioritizing Actions</vt:lpstr>
      <vt:lpstr>Example of Avoidable Factors</vt:lpstr>
      <vt:lpstr>Example of Avoidable Factors</vt:lpstr>
      <vt:lpstr>Example of Avoidable Factors</vt:lpstr>
      <vt:lpstr>Example of Avoidable Factors</vt:lpstr>
      <vt:lpstr>Example of Avoidable Factors</vt:lpstr>
      <vt:lpstr>Implementation of Action Plan</vt:lpstr>
      <vt:lpstr>Implementation of Action Plan</vt:lpstr>
      <vt:lpstr>Implementation of Action Plan</vt:lpstr>
      <vt:lpstr>Cause of maternal deaths</vt:lpstr>
      <vt:lpstr>Cause of maternal deaths</vt:lpstr>
      <vt:lpstr>PowerPoint Presentation</vt:lpstr>
      <vt:lpstr>PowerPoint Presentation</vt:lpstr>
      <vt:lpstr>PowerPoint Presentation</vt:lpstr>
      <vt:lpstr>PowerPoint Presentation</vt:lpstr>
      <vt:lpstr>Actions</vt:lpstr>
      <vt:lpstr>Actions</vt:lpstr>
      <vt:lpstr>Prioritising Response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THAPA, Surakschha</dc:creator>
  <cp:lastModifiedBy>THAPA, Surakschha</cp:lastModifiedBy>
  <cp:revision>48</cp:revision>
  <dcterms:created xsi:type="dcterms:W3CDTF">2021-09-01T08:52:57Z</dcterms:created>
  <dcterms:modified xsi:type="dcterms:W3CDTF">2023-04-20T08:35:54Z</dcterms:modified>
</cp:coreProperties>
</file>