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66" r:id="rId3"/>
    <p:sldId id="260" r:id="rId4"/>
    <p:sldId id="261" r:id="rId5"/>
    <p:sldId id="262" r:id="rId6"/>
    <p:sldId id="263" r:id="rId7"/>
    <p:sldId id="278" r:id="rId8"/>
    <p:sldId id="264" r:id="rId9"/>
    <p:sldId id="265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8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7344" autoAdjust="0"/>
  </p:normalViewPr>
  <p:slideViewPr>
    <p:cSldViewPr snapToGrid="0">
      <p:cViewPr varScale="1">
        <p:scale>
          <a:sx n="48" d="100"/>
          <a:sy n="48" d="100"/>
        </p:scale>
        <p:origin x="126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APA, Surakschha" userId="6366e6fe-48ec-4b01-b951-ea9d77299345" providerId="ADAL" clId="{E3486314-7405-4FA7-A3A3-381A321501B2}"/>
    <pc:docChg chg="modSld">
      <pc:chgData name="THAPA, Surakschha" userId="6366e6fe-48ec-4b01-b951-ea9d77299345" providerId="ADAL" clId="{E3486314-7405-4FA7-A3A3-381A321501B2}" dt="2023-04-24T01:47:26.298" v="2" actId="20577"/>
      <pc:docMkLst>
        <pc:docMk/>
      </pc:docMkLst>
      <pc:sldChg chg="modSp mod">
        <pc:chgData name="THAPA, Surakschha" userId="6366e6fe-48ec-4b01-b951-ea9d77299345" providerId="ADAL" clId="{E3486314-7405-4FA7-A3A3-381A321501B2}" dt="2023-04-24T01:47:26.298" v="2" actId="20577"/>
        <pc:sldMkLst>
          <pc:docMk/>
          <pc:sldMk cId="3685953373" sldId="270"/>
        </pc:sldMkLst>
        <pc:graphicFrameChg chg="modGraphic">
          <ac:chgData name="THAPA, Surakschha" userId="6366e6fe-48ec-4b01-b951-ea9d77299345" providerId="ADAL" clId="{E3486314-7405-4FA7-A3A3-381A321501B2}" dt="2023-04-24T01:47:26.298" v="2" actId="20577"/>
          <ac:graphicFrameMkLst>
            <pc:docMk/>
            <pc:sldMk cId="3685953373" sldId="270"/>
            <ac:graphicFrameMk id="9" creationId="{6200C46F-D857-4717-A7A9-AF1E9AC5E997}"/>
          </ac:graphicFrameMkLst>
        </pc:graphicFrameChg>
      </pc:sldChg>
      <pc:sldChg chg="mod modShow">
        <pc:chgData name="THAPA, Surakschha" userId="6366e6fe-48ec-4b01-b951-ea9d77299345" providerId="ADAL" clId="{E3486314-7405-4FA7-A3A3-381A321501B2}" dt="2023-04-20T08:29:47.699" v="0" actId="729"/>
        <pc:sldMkLst>
          <pc:docMk/>
          <pc:sldMk cId="3733874782" sldId="272"/>
        </pc:sldMkLst>
      </pc:sldChg>
      <pc:sldChg chg="mod modShow">
        <pc:chgData name="THAPA, Surakschha" userId="6366e6fe-48ec-4b01-b951-ea9d77299345" providerId="ADAL" clId="{E3486314-7405-4FA7-A3A3-381A321501B2}" dt="2023-04-20T08:29:47.699" v="0" actId="729"/>
        <pc:sldMkLst>
          <pc:docMk/>
          <pc:sldMk cId="2307864" sldId="27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6DBEE5-6165-417A-8252-4F7BAD954D41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404DFA-2896-4046-9048-D85990EF28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702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Inform that there will be separate session where the </a:t>
            </a:r>
            <a:r>
              <a:rPr lang="en-US" baseline="0" dirty="0"/>
              <a:t>participants will be provide with detailed information on tools used in hospital.</a:t>
            </a:r>
          </a:p>
          <a:p>
            <a:r>
              <a:rPr lang="en-US" baseline="0" dirty="0"/>
              <a:t>©: Tools used for review and response to community maternal deaths</a:t>
            </a:r>
          </a:p>
          <a:p>
            <a:r>
              <a:rPr lang="en-US" baseline="0" dirty="0"/>
              <a:t>(H): Tools used for review and response to hospital maternal and perinatal deaths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E1BFF1-136A-48B6-AEE1-AE73D29DA24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487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provision of care: need infrastructure, trained HR, equipment and medicines, </a:t>
            </a:r>
          </a:p>
          <a:p>
            <a:r>
              <a:rPr lang="en-US" dirty="0"/>
              <a:t>For quality of care: Audit, Trainings and drills, M &amp; Supervision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404DFA-2896-4046-9048-D85990EF284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8316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Some of the evidence based</a:t>
            </a:r>
            <a:r>
              <a:rPr lang="en-US" baseline="0" dirty="0"/>
              <a:t> actions are also provided after the slides for more explanation and discussion.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404DFA-2896-4046-9048-D85990EF284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7595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404DFA-2896-4046-9048-D85990EF284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9995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404DFA-2896-4046-9048-D85990EF284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830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8B467-54B8-436B-BA38-E7AE8635F1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31ABF9-0E99-4B93-9784-6B1357928F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1D008B-98C8-46EE-AF2F-54A069761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829FD-6DAD-4277-AA01-3236B13E07B4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7B9144-6465-4573-B66D-2559FC001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BF2A09-561D-4E2F-B402-DA0CFF2B2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921DA-4E00-46F4-B5A9-70778836C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581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73643-C4A9-4D92-8B1C-E472FE260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0AC61D-FE15-415F-9ED8-A83A4221F4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A8ED2F-BE5B-40B8-9FE2-19B992611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829FD-6DAD-4277-AA01-3236B13E07B4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4BEC5E-2881-46F4-8A2A-F45D9D63C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E267A4-D492-4BD1-9C9B-A625AE0C9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921DA-4E00-46F4-B5A9-70778836C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074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2E9CAF-ED18-4D2E-BD47-84646EEF85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B9765B-2438-4863-8F90-AE4BF49140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F9F821-DBD2-44A8-9ED3-4946F9832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829FD-6DAD-4277-AA01-3236B13E07B4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7146FF-6AD6-44CB-A00C-ABFA6B23D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964BA8-78D9-4A75-B3C0-7A4D2EA02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921DA-4E00-46F4-B5A9-70778836C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288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70EFB-4322-46BD-A207-D01F186A5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786671-6D04-4198-B0C7-F87485BFEB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963B89-D7BE-4297-85BE-E252D54D1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829FD-6DAD-4277-AA01-3236B13E07B4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80C60A-FBDE-4B40-A046-F58518D4C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C5D8F7-90ED-42B5-AF4E-DD2687748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921DA-4E00-46F4-B5A9-70778836C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778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B8BE9-CDDD-4257-AF95-38A13CF2E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825311-6F09-4AA1-B6C9-22FA104DC8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4E5D44-FB47-4229-8F89-A06C77A93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829FD-6DAD-4277-AA01-3236B13E07B4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24EBB4-AE76-4020-9EEC-3AFC38283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195105-3629-4CFA-8987-EFFECDD53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921DA-4E00-46F4-B5A9-70778836C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187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4D512-BAF4-424B-BE3B-9FF05CABA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815C17-C00F-4D6C-844D-B88F50B5C7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16394D-D7D6-4D22-8E1C-A896541204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9A52FE-41B4-4145-A07C-18C46F321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829FD-6DAD-4277-AA01-3236B13E07B4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CC721D-2790-403F-B92D-2845FD456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5816A0-B336-4622-983D-5B1A9D690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921DA-4E00-46F4-B5A9-70778836C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850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D85D4-C121-4433-90ED-0CF0AF147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10079B-E591-4B1F-9397-B8A99106DD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9C7ED4-3C4D-43C8-9FDC-95F958C6B9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29B03C-AFA4-4313-8B59-1C95CA8A51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33D8F1-29D2-4B75-B612-CC355D6D6A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E15B2A-17E4-43C4-A8F1-51B383639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829FD-6DAD-4277-AA01-3236B13E07B4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11CA9FD-A524-436C-8914-6C83C6520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F093B6-9BC9-424B-97F6-CC4885338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921DA-4E00-46F4-B5A9-70778836C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163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86006-303B-417D-8404-363FE975B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CF4B3E-21C6-4F43-BB08-8EAAD6EA5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829FD-6DAD-4277-AA01-3236B13E07B4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CB9FE8-5393-4131-9909-C42A20384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CD7EF0-AF0E-4BED-90E8-A5EB1B1BB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921DA-4E00-46F4-B5A9-70778836C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469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2998F8-D05E-4AEE-9414-08FAF2666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829FD-6DAD-4277-AA01-3236B13E07B4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8C8FE4-FF2F-4D12-9EC7-0000D3C28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4514D2-9483-4E94-961A-4606A8085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921DA-4E00-46F4-B5A9-70778836C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279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926A0-C3E8-49DC-B073-2EC15C21F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48C34F-28A0-4501-95CC-45B692F808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BBD967-C483-4B3C-8238-B04247CD24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F218CC-B90C-4229-8CD8-CC5AEC95C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829FD-6DAD-4277-AA01-3236B13E07B4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F8BC57-A9AF-4BE1-B6E5-885AD9607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E50865-CCBF-4FAF-84A0-DC391C7C9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921DA-4E00-46F4-B5A9-70778836C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244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AF77C-CB6D-4784-88E0-C6455697C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05D61E-BE45-4C4E-A771-26BC21D3F3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1E8774-7D3C-4897-B17E-1668DB9A63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0C10FC-FBF3-44B0-A98C-96BF6A5D9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829FD-6DAD-4277-AA01-3236B13E07B4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FB436B-5E7B-43EA-8DF8-7435C59CC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9E0709-8B88-4771-9611-CF699F52D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921DA-4E00-46F4-B5A9-70778836C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606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A5A6C8-8368-4489-81E7-76F314C51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C42E56-6A32-4A21-ACA7-462DE2E488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4A8BA8-B0B2-43A5-B9CE-2CFD17EA8D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B829FD-6DAD-4277-AA01-3236B13E07B4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93F8B2-1EFE-4B0A-818B-504632E6D4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262E3C-C7EA-46FC-8526-1F42627357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6921DA-4E00-46F4-B5A9-70778836C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658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ADBC9EF-F5E9-491E-8103-78E363518C0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939"/>
            <a:ext cx="1252331" cy="111242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5">
            <a:extLst>
              <a:ext uri="{FF2B5EF4-FFF2-40B4-BE49-F238E27FC236}">
                <a16:creationId xmlns:a16="http://schemas.microsoft.com/office/drawing/2014/main" id="{48D8A9E6-426A-4206-80C0-14931C1E20C7}"/>
              </a:ext>
            </a:extLst>
          </p:cNvPr>
          <p:cNvSpPr txBox="1">
            <a:spLocks/>
          </p:cNvSpPr>
          <p:nvPr/>
        </p:nvSpPr>
        <p:spPr>
          <a:xfrm>
            <a:off x="1284099" y="171907"/>
            <a:ext cx="6229883" cy="4817536"/>
          </a:xfrm>
          <a:prstGeom prst="rect">
            <a:avLst/>
          </a:prstGeom>
          <a:solidFill>
            <a:srgbClr val="003399"/>
          </a:solidFill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Maternal and Perinatal Death Surveillance and Response [MPDSR]</a:t>
            </a:r>
            <a:br>
              <a:rPr lang="en-US" sz="9600" dirty="0">
                <a:solidFill>
                  <a:schemeClr val="bg1"/>
                </a:solidFill>
              </a:rPr>
            </a:br>
            <a:br>
              <a:rPr lang="en-US" dirty="0">
                <a:solidFill>
                  <a:schemeClr val="bg1"/>
                </a:solidFill>
              </a:rPr>
            </a:br>
            <a:r>
              <a:rPr lang="en-US" sz="4400" dirty="0">
                <a:solidFill>
                  <a:schemeClr val="bg1"/>
                </a:solidFill>
              </a:rPr>
              <a:t>-</a:t>
            </a:r>
            <a:r>
              <a:rPr lang="en-US" sz="3600" dirty="0">
                <a:solidFill>
                  <a:schemeClr val="bg1"/>
                </a:solidFill>
                <a:cs typeface="Calibri" pitchFamily="34" charset="0"/>
              </a:rPr>
              <a:t> Determinants of Maternal Death</a:t>
            </a:r>
            <a:r>
              <a:rPr lang="en-US" sz="3600" dirty="0">
                <a:solidFill>
                  <a:schemeClr val="bg1"/>
                </a:solidFill>
              </a:rPr>
              <a:t> -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89FA932-BE84-40FB-AD08-DDEB34C1CA5B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3738" y="171907"/>
            <a:ext cx="4679559" cy="4817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F9646ED-5AC0-49D2-8C17-BFFB2A5F413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900" y="5108215"/>
            <a:ext cx="629708" cy="48313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79D0E90-5A84-4B9A-88C8-0BE18B825DAF}"/>
              </a:ext>
            </a:extLst>
          </p:cNvPr>
          <p:cNvSpPr txBox="1"/>
          <p:nvPr/>
        </p:nvSpPr>
        <p:spPr>
          <a:xfrm>
            <a:off x="5307018" y="5656036"/>
            <a:ext cx="36070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e-NP" sz="1600" dirty="0">
                <a:solidFill>
                  <a:srgbClr val="FF0000"/>
                </a:solidFill>
              </a:rPr>
              <a:t>नेपाल सरकार</a:t>
            </a:r>
          </a:p>
          <a:p>
            <a:pPr algn="ctr"/>
            <a:r>
              <a:rPr lang="ne-NP" sz="1600" dirty="0">
                <a:solidFill>
                  <a:srgbClr val="FF0000"/>
                </a:solidFill>
              </a:rPr>
              <a:t>स्वास्थ्य तथा जनसंख्या मंत्रालय</a:t>
            </a:r>
          </a:p>
          <a:p>
            <a:pPr algn="ctr"/>
            <a:r>
              <a:rPr lang="ne-NP" sz="1600" dirty="0">
                <a:solidFill>
                  <a:srgbClr val="FF0000"/>
                </a:solidFill>
              </a:rPr>
              <a:t>स्वास्थ्य सेवा विभाग</a:t>
            </a:r>
          </a:p>
          <a:p>
            <a:pPr algn="ctr"/>
            <a:r>
              <a:rPr lang="ne-NP" sz="1600" dirty="0">
                <a:solidFill>
                  <a:srgbClr val="FF0000"/>
                </a:solidFill>
              </a:rPr>
              <a:t>परिवार कल्याण महाशाखा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42BE239-68BF-4F08-BD67-AE1F0F9EB56E}"/>
              </a:ext>
            </a:extLst>
          </p:cNvPr>
          <p:cNvSpPr/>
          <p:nvPr/>
        </p:nvSpPr>
        <p:spPr>
          <a:xfrm>
            <a:off x="9143999" y="1956787"/>
            <a:ext cx="1331843" cy="147221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b="1" dirty="0">
                <a:solidFill>
                  <a:srgbClr val="000000"/>
                </a:solidFill>
                <a:effectLst/>
                <a:latin typeface="Kokila" panose="020B0604020202020204" pitchFamily="34" charset="0"/>
                <a:ea typeface="Times New Roman" panose="02020603050405020304" pitchFamily="18" charset="0"/>
              </a:rPr>
              <a:t>Every Mother and Child Counts </a:t>
            </a:r>
            <a:endParaRPr lang="en-US" b="1" dirty="0">
              <a:effectLst/>
              <a:latin typeface="Kokila" panose="020B0604020202020204" pitchFamily="34" charset="0"/>
              <a:ea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B36B568-DB51-4015-BD89-7078D06BD88E}"/>
              </a:ext>
            </a:extLst>
          </p:cNvPr>
          <p:cNvGrpSpPr/>
          <p:nvPr/>
        </p:nvGrpSpPr>
        <p:grpSpPr>
          <a:xfrm>
            <a:off x="7573616" y="171907"/>
            <a:ext cx="4679559" cy="4817536"/>
            <a:chOff x="7573616" y="171907"/>
            <a:chExt cx="4679559" cy="4817536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FD982AB-4CE6-49BE-901C-24AEDE8AF5D6}"/>
                </a:ext>
              </a:extLst>
            </p:cNvPr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73616" y="171907"/>
              <a:ext cx="4679559" cy="4817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36BC61B-BEAE-4342-B564-1ACFE1B190D3}"/>
                </a:ext>
              </a:extLst>
            </p:cNvPr>
            <p:cNvSpPr/>
            <p:nvPr/>
          </p:nvSpPr>
          <p:spPr>
            <a:xfrm>
              <a:off x="9163877" y="1956787"/>
              <a:ext cx="1331843" cy="1472213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b="1" dirty="0">
                  <a:solidFill>
                    <a:srgbClr val="000000"/>
                  </a:solidFill>
                  <a:effectLst/>
                  <a:latin typeface="Kokila" panose="020B0604020202020204" pitchFamily="34" charset="0"/>
                  <a:ea typeface="Times New Roman" panose="02020603050405020304" pitchFamily="18" charset="0"/>
                </a:rPr>
                <a:t>Every Mother and Child Counts </a:t>
              </a:r>
              <a:endParaRPr lang="en-US" b="1" dirty="0">
                <a:effectLst/>
                <a:latin typeface="Kokila" panose="020B0604020202020204" pitchFamily="34" charset="0"/>
                <a:ea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075976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CF8B490-8CFD-42CB-9A02-0EDC6F368A4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939"/>
            <a:ext cx="1252331" cy="111242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7D50359-ABD4-4DE4-9C46-BE72FA3AABFF}"/>
              </a:ext>
            </a:extLst>
          </p:cNvPr>
          <p:cNvSpPr txBox="1">
            <a:spLocks/>
          </p:cNvSpPr>
          <p:nvPr/>
        </p:nvSpPr>
        <p:spPr>
          <a:xfrm>
            <a:off x="814620" y="299204"/>
            <a:ext cx="10703858" cy="7440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BACF463-3672-4B33-A027-393893D0304C}"/>
              </a:ext>
            </a:extLst>
          </p:cNvPr>
          <p:cNvSpPr txBox="1">
            <a:spLocks/>
          </p:cNvSpPr>
          <p:nvPr/>
        </p:nvSpPr>
        <p:spPr>
          <a:xfrm>
            <a:off x="744071" y="1708257"/>
            <a:ext cx="10844956" cy="47687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just">
              <a:buFont typeface="Arial" panose="020B0604020202020204" pitchFamily="34" charset="0"/>
              <a:buNone/>
            </a:pPr>
            <a:endParaRPr lang="en-US" sz="48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38D4A31-6CE1-43E9-82C9-570E77898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3475" y="111345"/>
            <a:ext cx="10703858" cy="744071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080808"/>
                </a:solidFill>
              </a:rPr>
              <a:t>Delay 2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C72A944-5D7A-4B9D-8C36-F584456D0E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4620" y="1144681"/>
            <a:ext cx="10954252" cy="521430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b="1" dirty="0"/>
              <a:t>Delay in reaching care: </a:t>
            </a:r>
          </a:p>
          <a:p>
            <a:r>
              <a:rPr lang="en-US" dirty="0"/>
              <a:t>Once decision to seek care is made, there can be delays in reaching it </a:t>
            </a:r>
          </a:p>
          <a:p>
            <a:r>
              <a:rPr lang="en-US" dirty="0"/>
              <a:t>Determinants include: </a:t>
            </a:r>
          </a:p>
          <a:p>
            <a:pPr lvl="1"/>
            <a:r>
              <a:rPr lang="en-US" dirty="0"/>
              <a:t>Unavailable or affordable transport </a:t>
            </a:r>
          </a:p>
          <a:p>
            <a:pPr lvl="1"/>
            <a:r>
              <a:rPr lang="en-US" dirty="0"/>
              <a:t>Long distances to facilities </a:t>
            </a:r>
          </a:p>
          <a:p>
            <a:pPr lvl="1"/>
            <a:r>
              <a:rPr lang="en-US" dirty="0"/>
              <a:t>Inadequate referral systems between facilities </a:t>
            </a:r>
          </a:p>
          <a:p>
            <a:pPr lvl="1"/>
            <a:r>
              <a:rPr lang="en-US" dirty="0"/>
              <a:t>High cost of  transportation.</a:t>
            </a:r>
          </a:p>
          <a:p>
            <a:r>
              <a:rPr lang="en-US" dirty="0"/>
              <a:t>Inequitable or insufficient distribution of BEOC/CEOC services increase type 2 delays 	</a:t>
            </a:r>
          </a:p>
          <a:p>
            <a:endParaRPr lang="en-US" dirty="0"/>
          </a:p>
          <a:p>
            <a:pPr marL="45720" indent="0" algn="just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135173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CF8B490-8CFD-42CB-9A02-0EDC6F368A4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939"/>
            <a:ext cx="1252331" cy="111242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7D50359-ABD4-4DE4-9C46-BE72FA3AABFF}"/>
              </a:ext>
            </a:extLst>
          </p:cNvPr>
          <p:cNvSpPr txBox="1">
            <a:spLocks/>
          </p:cNvSpPr>
          <p:nvPr/>
        </p:nvSpPr>
        <p:spPr>
          <a:xfrm>
            <a:off x="814620" y="299204"/>
            <a:ext cx="10703858" cy="7440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BACF463-3672-4B33-A027-393893D0304C}"/>
              </a:ext>
            </a:extLst>
          </p:cNvPr>
          <p:cNvSpPr txBox="1">
            <a:spLocks/>
          </p:cNvSpPr>
          <p:nvPr/>
        </p:nvSpPr>
        <p:spPr>
          <a:xfrm>
            <a:off x="744071" y="1708257"/>
            <a:ext cx="10844956" cy="47687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just">
              <a:buFont typeface="Arial" panose="020B0604020202020204" pitchFamily="34" charset="0"/>
              <a:buNone/>
            </a:pPr>
            <a:endParaRPr lang="en-US" sz="48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38D4A31-6CE1-43E9-82C9-570E77898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718" y="416240"/>
            <a:ext cx="10703858" cy="744071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080808"/>
                </a:solidFill>
              </a:rPr>
              <a:t>Delay 3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C72A944-5D7A-4B9D-8C36-F584456D0E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324" y="1411628"/>
            <a:ext cx="10954252" cy="465809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b="1" dirty="0"/>
              <a:t>Delay in receiving care:</a:t>
            </a:r>
          </a:p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Delays 1 &amp; 2 can lead to a woman never reaching a facility or arriving in critical condition </a:t>
            </a:r>
          </a:p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Delays within a facility also contribute to maternal deaths or “near misses” </a:t>
            </a:r>
          </a:p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Determinants include</a:t>
            </a:r>
            <a:r>
              <a:rPr lang="en-US" dirty="0"/>
              <a:t>: </a:t>
            </a:r>
          </a:p>
          <a:p>
            <a:pPr lvl="1"/>
            <a:r>
              <a:rPr lang="en-US" dirty="0">
                <a:solidFill>
                  <a:srgbClr val="003399"/>
                </a:solidFill>
              </a:rPr>
              <a:t>Shortages of staff, equipment or blood products</a:t>
            </a:r>
          </a:p>
          <a:p>
            <a:pPr lvl="1"/>
            <a:r>
              <a:rPr lang="en-US" dirty="0">
                <a:solidFill>
                  <a:srgbClr val="003399"/>
                </a:solidFill>
              </a:rPr>
              <a:t> Time lag between arrival and initiation of treatment/surgery </a:t>
            </a:r>
          </a:p>
          <a:p>
            <a:pPr lvl="1"/>
            <a:r>
              <a:rPr lang="en-US" dirty="0">
                <a:solidFill>
                  <a:srgbClr val="003399"/>
                </a:solidFill>
              </a:rPr>
              <a:t>Poor technical competence </a:t>
            </a: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8455857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CF8B490-8CFD-42CB-9A02-0EDC6F368A4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939"/>
            <a:ext cx="1252331" cy="111242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7D50359-ABD4-4DE4-9C46-BE72FA3AABFF}"/>
              </a:ext>
            </a:extLst>
          </p:cNvPr>
          <p:cNvSpPr txBox="1">
            <a:spLocks/>
          </p:cNvSpPr>
          <p:nvPr/>
        </p:nvSpPr>
        <p:spPr>
          <a:xfrm>
            <a:off x="814620" y="299204"/>
            <a:ext cx="10703858" cy="7440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BACF463-3672-4B33-A027-393893D0304C}"/>
              </a:ext>
            </a:extLst>
          </p:cNvPr>
          <p:cNvSpPr txBox="1">
            <a:spLocks/>
          </p:cNvSpPr>
          <p:nvPr/>
        </p:nvSpPr>
        <p:spPr>
          <a:xfrm>
            <a:off x="744071" y="1708257"/>
            <a:ext cx="10844956" cy="47687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just">
              <a:buFont typeface="Arial" panose="020B0604020202020204" pitchFamily="34" charset="0"/>
              <a:buNone/>
            </a:pPr>
            <a:endParaRPr lang="en-US" sz="48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38D4A31-6CE1-43E9-82C9-570E77898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169" y="153998"/>
            <a:ext cx="10703858" cy="744071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tx1">
                    <a:lumMod val="50000"/>
                  </a:schemeClr>
                </a:solidFill>
              </a:rPr>
              <a:t>Addressing Community Level Determinants</a:t>
            </a:r>
            <a:endParaRPr lang="en-US" sz="3200" b="1" dirty="0">
              <a:solidFill>
                <a:srgbClr val="080808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C72A944-5D7A-4B9D-8C36-F584456D0E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324" y="1122363"/>
            <a:ext cx="10954252" cy="4947361"/>
          </a:xfrm>
        </p:spPr>
        <p:txBody>
          <a:bodyPr>
            <a:normAutofit/>
          </a:bodyPr>
          <a:lstStyle/>
          <a:p>
            <a:r>
              <a:rPr lang="en-US" dirty="0"/>
              <a:t>Delay 1 relates mainly to individual and family determinants</a:t>
            </a:r>
          </a:p>
          <a:p>
            <a:r>
              <a:rPr lang="en-US" dirty="0"/>
              <a:t>Delay 2 relates to Community determinants</a:t>
            </a:r>
          </a:p>
          <a:p>
            <a:r>
              <a:rPr lang="en-US" dirty="0"/>
              <a:t>Delay 3 relates to Health System determinants</a:t>
            </a:r>
          </a:p>
          <a:p>
            <a:r>
              <a:rPr lang="en-US" dirty="0"/>
              <a:t>All delays reflect background factors, such as:</a:t>
            </a:r>
          </a:p>
          <a:p>
            <a:pPr lvl="1"/>
            <a:r>
              <a:rPr lang="en-US" sz="2800" dirty="0"/>
              <a:t>Women’s autonomy &amp; education</a:t>
            </a:r>
          </a:p>
          <a:p>
            <a:pPr lvl="1"/>
            <a:r>
              <a:rPr lang="en-US" sz="2800" dirty="0"/>
              <a:t>Availability and accessibility of  reproductive health services</a:t>
            </a:r>
          </a:p>
          <a:p>
            <a:pPr lvl="1"/>
            <a:r>
              <a:rPr lang="en-US" sz="2800" dirty="0"/>
              <a:t>Quality of care at health facilities</a:t>
            </a:r>
          </a:p>
        </p:txBody>
      </p:sp>
    </p:spTree>
    <p:extLst>
      <p:ext uri="{BB962C8B-B14F-4D97-AF65-F5344CB8AC3E}">
        <p14:creationId xmlns:p14="http://schemas.microsoft.com/office/powerpoint/2010/main" val="7051808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CF8B490-8CFD-42CB-9A02-0EDC6F368A4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939"/>
            <a:ext cx="1252331" cy="111242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7D50359-ABD4-4DE4-9C46-BE72FA3AABFF}"/>
              </a:ext>
            </a:extLst>
          </p:cNvPr>
          <p:cNvSpPr txBox="1">
            <a:spLocks/>
          </p:cNvSpPr>
          <p:nvPr/>
        </p:nvSpPr>
        <p:spPr>
          <a:xfrm>
            <a:off x="814620" y="299204"/>
            <a:ext cx="10703858" cy="7440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BACF463-3672-4B33-A027-393893D0304C}"/>
              </a:ext>
            </a:extLst>
          </p:cNvPr>
          <p:cNvSpPr txBox="1">
            <a:spLocks/>
          </p:cNvSpPr>
          <p:nvPr/>
        </p:nvSpPr>
        <p:spPr>
          <a:xfrm>
            <a:off x="744071" y="1708257"/>
            <a:ext cx="10844956" cy="47687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just">
              <a:buFont typeface="Arial" panose="020B0604020202020204" pitchFamily="34" charset="0"/>
              <a:buNone/>
            </a:pPr>
            <a:endParaRPr lang="en-US" sz="48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38D4A31-6CE1-43E9-82C9-570E77898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718" y="299204"/>
            <a:ext cx="10703858" cy="861107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solidFill>
                  <a:schemeClr val="tx1">
                    <a:lumMod val="50000"/>
                  </a:schemeClr>
                </a:solidFill>
              </a:rPr>
              <a:t>Example  of Delay, Contributing Factors &amp; Corresponding  Response to Address</a:t>
            </a:r>
            <a:endParaRPr lang="en-US" sz="3200" b="1" dirty="0">
              <a:solidFill>
                <a:srgbClr val="080808"/>
              </a:solidFill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6200C46F-D857-4717-A7A9-AF1E9AC5E9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1200320"/>
              </p:ext>
            </p:extLst>
          </p:nvPr>
        </p:nvGraphicFramePr>
        <p:xfrm>
          <a:off x="604434" y="1363851"/>
          <a:ext cx="11237047" cy="51193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13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252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204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21105">
                <a:tc>
                  <a:txBody>
                    <a:bodyPr/>
                    <a:lstStyle/>
                    <a:p>
                      <a:r>
                        <a:rPr lang="en-US" sz="3200" dirty="0"/>
                        <a:t>Delay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Contributory Factors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Strategies to Address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99103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3399"/>
                          </a:solidFill>
                        </a:rPr>
                        <a:t>Delay in seeking care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3399"/>
                          </a:solidFill>
                        </a:rPr>
                        <a:t>Poor awareness</a:t>
                      </a:r>
                    </a:p>
                    <a:p>
                      <a:r>
                        <a:rPr lang="en-US" sz="2400" b="1" dirty="0">
                          <a:solidFill>
                            <a:srgbClr val="003399"/>
                          </a:solidFill>
                        </a:rPr>
                        <a:t>Insufficient fund</a:t>
                      </a:r>
                    </a:p>
                    <a:p>
                      <a:r>
                        <a:rPr lang="en-US" sz="2400" b="1" dirty="0">
                          <a:solidFill>
                            <a:srgbClr val="003399"/>
                          </a:solidFill>
                        </a:rPr>
                        <a:t>No</a:t>
                      </a:r>
                      <a:r>
                        <a:rPr lang="en-US" sz="2400" b="1" baseline="0" dirty="0">
                          <a:solidFill>
                            <a:srgbClr val="003399"/>
                          </a:solidFill>
                        </a:rPr>
                        <a:t> </a:t>
                      </a:r>
                      <a:r>
                        <a:rPr lang="en-US" sz="2400" b="1" baseline="0">
                          <a:solidFill>
                            <a:srgbClr val="003399"/>
                          </a:solidFill>
                        </a:rPr>
                        <a:t>trust in </a:t>
                      </a:r>
                      <a:r>
                        <a:rPr lang="en-US" sz="2400" b="1" baseline="0" dirty="0">
                          <a:solidFill>
                            <a:srgbClr val="003399"/>
                          </a:solidFill>
                        </a:rPr>
                        <a:t>facility</a:t>
                      </a:r>
                      <a:endParaRPr lang="en-US" sz="2400" b="1" dirty="0">
                        <a:solidFill>
                          <a:srgbClr val="0033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baseline="0" dirty="0">
                          <a:solidFill>
                            <a:srgbClr val="003399"/>
                          </a:solidFill>
                        </a:rPr>
                        <a:t>Awareness on emergency sign</a:t>
                      </a:r>
                    </a:p>
                    <a:p>
                      <a:r>
                        <a:rPr lang="en-US" sz="2400" b="1" baseline="0" dirty="0">
                          <a:solidFill>
                            <a:srgbClr val="003399"/>
                          </a:solidFill>
                        </a:rPr>
                        <a:t>Community transportation scheme</a:t>
                      </a:r>
                    </a:p>
                    <a:p>
                      <a:r>
                        <a:rPr lang="en-US" sz="2400" b="1" baseline="0" dirty="0">
                          <a:solidFill>
                            <a:srgbClr val="003399"/>
                          </a:solidFill>
                        </a:rPr>
                        <a:t>Awareness of quality improvement</a:t>
                      </a:r>
                    </a:p>
                    <a:p>
                      <a:r>
                        <a:rPr lang="en-US" sz="2400" b="1" baseline="0" dirty="0">
                          <a:solidFill>
                            <a:srgbClr val="003399"/>
                          </a:solidFill>
                        </a:rPr>
                        <a:t>Adaptation to cultural preference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9910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Delay in reaching care</a:t>
                      </a:r>
                    </a:p>
                    <a:p>
                      <a:endParaRPr lang="en-US" sz="2400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Distance to reach  facility</a:t>
                      </a:r>
                    </a:p>
                    <a:p>
                      <a:r>
                        <a:rPr lang="en-US" sz="2400" b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Poor referral system</a:t>
                      </a:r>
                    </a:p>
                    <a:p>
                      <a:r>
                        <a:rPr lang="en-US" sz="2400" b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Inability to pay fee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Birth</a:t>
                      </a:r>
                      <a:r>
                        <a:rPr lang="en-US" sz="2400" b="1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preparedness (moving client close to facility at time of birth)</a:t>
                      </a:r>
                    </a:p>
                    <a:p>
                      <a:r>
                        <a:rPr lang="en-US" sz="2400" b="1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Assign staff to link between  facility</a:t>
                      </a:r>
                    </a:p>
                    <a:p>
                      <a:r>
                        <a:rPr lang="en-US" sz="2400" b="1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Social security scheme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59533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CF8B490-8CFD-42CB-9A02-0EDC6F368A4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939"/>
            <a:ext cx="1252331" cy="111242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7D50359-ABD4-4DE4-9C46-BE72FA3AABFF}"/>
              </a:ext>
            </a:extLst>
          </p:cNvPr>
          <p:cNvSpPr txBox="1">
            <a:spLocks/>
          </p:cNvSpPr>
          <p:nvPr/>
        </p:nvSpPr>
        <p:spPr>
          <a:xfrm>
            <a:off x="814620" y="299204"/>
            <a:ext cx="10703858" cy="7440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BACF463-3672-4B33-A027-393893D0304C}"/>
              </a:ext>
            </a:extLst>
          </p:cNvPr>
          <p:cNvSpPr txBox="1">
            <a:spLocks/>
          </p:cNvSpPr>
          <p:nvPr/>
        </p:nvSpPr>
        <p:spPr>
          <a:xfrm>
            <a:off x="744071" y="1708257"/>
            <a:ext cx="10844956" cy="47687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just">
              <a:buFont typeface="Arial" panose="020B0604020202020204" pitchFamily="34" charset="0"/>
              <a:buNone/>
            </a:pPr>
            <a:endParaRPr lang="en-US" sz="48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38D4A31-6CE1-43E9-82C9-570E77898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718" y="416240"/>
            <a:ext cx="10703858" cy="744071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solidFill>
                  <a:schemeClr val="tx1">
                    <a:lumMod val="50000"/>
                  </a:schemeClr>
                </a:solidFill>
              </a:rPr>
              <a:t>Example  of Delay, Contributing Factors &amp; Corresponding  Response to Address</a:t>
            </a:r>
            <a:endParaRPr lang="en-US" sz="3200" b="1" dirty="0">
              <a:solidFill>
                <a:srgbClr val="080808"/>
              </a:solidFill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9BABBF11-DABD-4D22-9341-E372BA303F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9104665"/>
              </p:ext>
            </p:extLst>
          </p:nvPr>
        </p:nvGraphicFramePr>
        <p:xfrm>
          <a:off x="619933" y="1425844"/>
          <a:ext cx="11158780" cy="43395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6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392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43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69571">
                <a:tc>
                  <a:txBody>
                    <a:bodyPr/>
                    <a:lstStyle/>
                    <a:p>
                      <a:r>
                        <a:rPr lang="en-US" sz="3200" dirty="0"/>
                        <a:t>Delay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Contributory Factors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Strategies to Address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69954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3399"/>
                          </a:solidFill>
                        </a:rPr>
                        <a:t>Delay in obtaining care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3399"/>
                          </a:solidFill>
                        </a:rPr>
                        <a:t>No</a:t>
                      </a:r>
                      <a:r>
                        <a:rPr lang="en-US" sz="2400" b="1" baseline="0" dirty="0">
                          <a:solidFill>
                            <a:srgbClr val="003399"/>
                          </a:solidFill>
                        </a:rPr>
                        <a:t> staff on duty in weekend</a:t>
                      </a:r>
                    </a:p>
                    <a:p>
                      <a:r>
                        <a:rPr lang="en-US" sz="2400" b="1" baseline="0" dirty="0">
                          <a:solidFill>
                            <a:srgbClr val="003399"/>
                          </a:solidFill>
                        </a:rPr>
                        <a:t>Inadequate supply</a:t>
                      </a:r>
                    </a:p>
                    <a:p>
                      <a:r>
                        <a:rPr lang="en-US" sz="2400" b="1" baseline="0" dirty="0">
                          <a:solidFill>
                            <a:srgbClr val="003399"/>
                          </a:solidFill>
                        </a:rPr>
                        <a:t>Poor follow-up (after delivery)</a:t>
                      </a:r>
                      <a:endParaRPr lang="en-US" sz="2400" b="1" dirty="0">
                        <a:solidFill>
                          <a:srgbClr val="0033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3399"/>
                          </a:solidFill>
                        </a:rPr>
                        <a:t>Improve staff availability</a:t>
                      </a:r>
                    </a:p>
                    <a:p>
                      <a:r>
                        <a:rPr lang="en-US" sz="2400" b="1" dirty="0">
                          <a:solidFill>
                            <a:srgbClr val="003399"/>
                          </a:solidFill>
                        </a:rPr>
                        <a:t>Improve</a:t>
                      </a:r>
                      <a:r>
                        <a:rPr lang="en-US" sz="2400" b="1" baseline="0" dirty="0">
                          <a:solidFill>
                            <a:srgbClr val="003399"/>
                          </a:solidFill>
                        </a:rPr>
                        <a:t> logistic supply system</a:t>
                      </a:r>
                    </a:p>
                    <a:p>
                      <a:r>
                        <a:rPr lang="en-US" sz="2400" b="1" baseline="0" dirty="0">
                          <a:solidFill>
                            <a:srgbClr val="003399"/>
                          </a:solidFill>
                        </a:rPr>
                        <a:t>Establish recovery room &amp; monitoring</a:t>
                      </a:r>
                    </a:p>
                    <a:p>
                      <a:r>
                        <a:rPr lang="en-US" sz="2400" b="1" baseline="0" dirty="0">
                          <a:solidFill>
                            <a:srgbClr val="003399"/>
                          </a:solidFill>
                        </a:rPr>
                        <a:t>Timely referral</a:t>
                      </a:r>
                      <a:endParaRPr lang="en-US" sz="2400" b="1" dirty="0">
                        <a:solidFill>
                          <a:srgbClr val="003399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84971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CF8B490-8CFD-42CB-9A02-0EDC6F368A4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939"/>
            <a:ext cx="1252331" cy="111242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7D50359-ABD4-4DE4-9C46-BE72FA3AABFF}"/>
              </a:ext>
            </a:extLst>
          </p:cNvPr>
          <p:cNvSpPr txBox="1">
            <a:spLocks/>
          </p:cNvSpPr>
          <p:nvPr/>
        </p:nvSpPr>
        <p:spPr>
          <a:xfrm>
            <a:off x="814620" y="299204"/>
            <a:ext cx="10703858" cy="7440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BACF463-3672-4B33-A027-393893D0304C}"/>
              </a:ext>
            </a:extLst>
          </p:cNvPr>
          <p:cNvSpPr txBox="1">
            <a:spLocks/>
          </p:cNvSpPr>
          <p:nvPr/>
        </p:nvSpPr>
        <p:spPr>
          <a:xfrm>
            <a:off x="744071" y="1708257"/>
            <a:ext cx="10844956" cy="47687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just">
              <a:buFont typeface="Arial" panose="020B0604020202020204" pitchFamily="34" charset="0"/>
              <a:buNone/>
            </a:pPr>
            <a:endParaRPr lang="en-US" sz="48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38D4A31-6CE1-43E9-82C9-570E77898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718" y="416240"/>
            <a:ext cx="10703858" cy="744071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080808"/>
                </a:solidFill>
              </a:rPr>
              <a:t>Group Work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C72A944-5D7A-4B9D-8C36-F584456D0E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324" y="1411628"/>
            <a:ext cx="10954252" cy="4658096"/>
          </a:xfrm>
        </p:spPr>
        <p:txBody>
          <a:bodyPr>
            <a:normAutofit/>
          </a:bodyPr>
          <a:lstStyle/>
          <a:p>
            <a:pPr lvl="1" algn="just"/>
            <a:r>
              <a:rPr lang="en-US" sz="2800" dirty="0">
                <a:solidFill>
                  <a:schemeClr val="tx1">
                    <a:lumMod val="50000"/>
                  </a:schemeClr>
                </a:solidFill>
              </a:rPr>
              <a:t>List 5 leading causes of maternal deaths </a:t>
            </a:r>
          </a:p>
          <a:p>
            <a:pPr lvl="1" algn="just"/>
            <a:r>
              <a:rPr lang="en-US" sz="2800" dirty="0">
                <a:solidFill>
                  <a:schemeClr val="tx1">
                    <a:lumMod val="50000"/>
                  </a:schemeClr>
                </a:solidFill>
              </a:rPr>
              <a:t>Divide in to 3 groups</a:t>
            </a:r>
          </a:p>
          <a:p>
            <a:pPr lvl="1" algn="just"/>
            <a:r>
              <a:rPr lang="en-US" sz="2800" dirty="0">
                <a:solidFill>
                  <a:schemeClr val="tx1">
                    <a:lumMod val="50000"/>
                  </a:schemeClr>
                </a:solidFill>
              </a:rPr>
              <a:t>Select primary cause of maternal death for each group  based on your earlier group work</a:t>
            </a:r>
          </a:p>
          <a:p>
            <a:pPr lvl="1" algn="just"/>
            <a:r>
              <a:rPr lang="en-US" sz="2800" dirty="0">
                <a:solidFill>
                  <a:schemeClr val="tx1">
                    <a:lumMod val="50000"/>
                  </a:schemeClr>
                </a:solidFill>
              </a:rPr>
              <a:t>Identify the determinants of maternal deaths based on given cause.</a:t>
            </a:r>
          </a:p>
          <a:p>
            <a:pPr lvl="1" algn="just"/>
            <a:r>
              <a:rPr lang="en-US" sz="2800" dirty="0">
                <a:solidFill>
                  <a:schemeClr val="tx1">
                    <a:lumMod val="50000"/>
                  </a:schemeClr>
                </a:solidFill>
              </a:rPr>
              <a:t>Group the determinants into health related and non-health related determinants</a:t>
            </a:r>
          </a:p>
          <a:p>
            <a:pPr lvl="1" algn="just"/>
            <a:r>
              <a:rPr lang="en-US" sz="2800" dirty="0">
                <a:solidFill>
                  <a:schemeClr val="tx1">
                    <a:lumMod val="50000"/>
                  </a:schemeClr>
                </a:solidFill>
              </a:rPr>
              <a:t>Classify the determinants in “Three Delays” model</a:t>
            </a:r>
          </a:p>
        </p:txBody>
      </p:sp>
    </p:spTree>
    <p:extLst>
      <p:ext uri="{BB962C8B-B14F-4D97-AF65-F5344CB8AC3E}">
        <p14:creationId xmlns:p14="http://schemas.microsoft.com/office/powerpoint/2010/main" val="37338747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CF8B490-8CFD-42CB-9A02-0EDC6F368A4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939"/>
            <a:ext cx="1252331" cy="111242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7D50359-ABD4-4DE4-9C46-BE72FA3AABFF}"/>
              </a:ext>
            </a:extLst>
          </p:cNvPr>
          <p:cNvSpPr txBox="1">
            <a:spLocks/>
          </p:cNvSpPr>
          <p:nvPr/>
        </p:nvSpPr>
        <p:spPr>
          <a:xfrm>
            <a:off x="814620" y="299204"/>
            <a:ext cx="10703858" cy="7440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BACF463-3672-4B33-A027-393893D0304C}"/>
              </a:ext>
            </a:extLst>
          </p:cNvPr>
          <p:cNvSpPr txBox="1">
            <a:spLocks/>
          </p:cNvSpPr>
          <p:nvPr/>
        </p:nvSpPr>
        <p:spPr>
          <a:xfrm>
            <a:off x="744071" y="1708257"/>
            <a:ext cx="10844956" cy="47687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just">
              <a:buFont typeface="Arial" panose="020B0604020202020204" pitchFamily="34" charset="0"/>
              <a:buNone/>
            </a:pPr>
            <a:endParaRPr lang="en-US" sz="48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38D4A31-6CE1-43E9-82C9-570E77898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718" y="416240"/>
            <a:ext cx="10703858" cy="744071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/>
              <a:t>Presentation Template</a:t>
            </a:r>
            <a:endParaRPr lang="en-US" sz="3200" b="1" dirty="0">
              <a:solidFill>
                <a:srgbClr val="080808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C72A944-5D7A-4B9D-8C36-F584456D0E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324" y="1411628"/>
            <a:ext cx="10954252" cy="4658096"/>
          </a:xfrm>
        </p:spPr>
        <p:txBody>
          <a:bodyPr>
            <a:normAutofit/>
          </a:bodyPr>
          <a:lstStyle/>
          <a:p>
            <a:r>
              <a:rPr lang="en-US" dirty="0"/>
              <a:t>Describe the case:</a:t>
            </a:r>
          </a:p>
          <a:p>
            <a:pPr marL="45720" indent="0">
              <a:buNone/>
            </a:pPr>
            <a:endParaRPr lang="en-US" sz="1500" dirty="0"/>
          </a:p>
          <a:p>
            <a:r>
              <a:rPr lang="en-US" dirty="0"/>
              <a:t>Write primary Cause of Maternal Death:</a:t>
            </a:r>
          </a:p>
          <a:p>
            <a:endParaRPr lang="en-US" dirty="0"/>
          </a:p>
          <a:p>
            <a:r>
              <a:rPr lang="en-US" dirty="0"/>
              <a:t>Possible Determinants: Jot down all possible determinants</a:t>
            </a:r>
          </a:p>
          <a:p>
            <a:pPr marL="45720" indent="0">
              <a:buNone/>
            </a:pPr>
            <a:endParaRPr lang="en-US" dirty="0"/>
          </a:p>
          <a:p>
            <a:r>
              <a:rPr lang="en-US" dirty="0"/>
              <a:t>Categorize the determinants in three delay model</a:t>
            </a:r>
          </a:p>
          <a:p>
            <a:pPr lvl="1"/>
            <a:r>
              <a:rPr lang="en-US" dirty="0"/>
              <a:t>Delay1 Related Determinants:</a:t>
            </a:r>
          </a:p>
          <a:p>
            <a:pPr lvl="1"/>
            <a:r>
              <a:rPr lang="en-US" dirty="0"/>
              <a:t>Delay2 Related Determinants:</a:t>
            </a:r>
          </a:p>
          <a:p>
            <a:pPr lvl="1"/>
            <a:r>
              <a:rPr lang="en-US" dirty="0"/>
              <a:t>Delay3 Related Determinants</a:t>
            </a:r>
          </a:p>
        </p:txBody>
      </p:sp>
    </p:spTree>
    <p:extLst>
      <p:ext uri="{BB962C8B-B14F-4D97-AF65-F5344CB8AC3E}">
        <p14:creationId xmlns:p14="http://schemas.microsoft.com/office/powerpoint/2010/main" val="23078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CF8B490-8CFD-42CB-9A02-0EDC6F368A4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939"/>
            <a:ext cx="1252331" cy="111242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7D50359-ABD4-4DE4-9C46-BE72FA3AABFF}"/>
              </a:ext>
            </a:extLst>
          </p:cNvPr>
          <p:cNvSpPr txBox="1">
            <a:spLocks/>
          </p:cNvSpPr>
          <p:nvPr/>
        </p:nvSpPr>
        <p:spPr>
          <a:xfrm>
            <a:off x="814620" y="299204"/>
            <a:ext cx="10703858" cy="7440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BACF463-3672-4B33-A027-393893D0304C}"/>
              </a:ext>
            </a:extLst>
          </p:cNvPr>
          <p:cNvSpPr txBox="1">
            <a:spLocks/>
          </p:cNvSpPr>
          <p:nvPr/>
        </p:nvSpPr>
        <p:spPr>
          <a:xfrm>
            <a:off x="744071" y="1708257"/>
            <a:ext cx="10844956" cy="47687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just">
              <a:buFont typeface="Arial" panose="020B0604020202020204" pitchFamily="34" charset="0"/>
              <a:buNone/>
            </a:pPr>
            <a:endParaRPr lang="en-US" sz="48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38D4A31-6CE1-43E9-82C9-570E77898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718" y="416240"/>
            <a:ext cx="10703858" cy="744071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080808"/>
                </a:solidFill>
              </a:rPr>
              <a:t>Summary Points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C72A944-5D7A-4B9D-8C36-F584456D0E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324" y="1411628"/>
            <a:ext cx="10954252" cy="4658096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dirty="0"/>
              <a:t>Social determinants are the “causes of the causes” of maternal deaths, and depend on many social levels</a:t>
            </a:r>
          </a:p>
          <a:p>
            <a:pPr algn="just"/>
            <a:r>
              <a:rPr lang="en-US" dirty="0"/>
              <a:t>Addressing maternal deaths thus requires action at every level, not just medical or health services</a:t>
            </a:r>
          </a:p>
          <a:p>
            <a:pPr algn="just"/>
            <a:r>
              <a:rPr lang="en-US" dirty="0"/>
              <a:t>Because many women die at home, in transit or soon after arrival at a facility, understanding the delays in receiving care helps analyze patterns of deaths</a:t>
            </a:r>
          </a:p>
          <a:p>
            <a:pPr algn="just"/>
            <a:r>
              <a:rPr lang="en-US" dirty="0"/>
              <a:t>MPDSR identifies determinants related to the 3-Delays from the onset of obstetric complications</a:t>
            </a:r>
          </a:p>
          <a:p>
            <a:pPr algn="just"/>
            <a:r>
              <a:rPr lang="en-US" dirty="0"/>
              <a:t>At higher levels (national, regional), social determinants beyond 3-delays should be considered (culture, gender)</a:t>
            </a:r>
          </a:p>
        </p:txBody>
      </p:sp>
    </p:spTree>
    <p:extLst>
      <p:ext uri="{BB962C8B-B14F-4D97-AF65-F5344CB8AC3E}">
        <p14:creationId xmlns:p14="http://schemas.microsoft.com/office/powerpoint/2010/main" val="19871374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ADBC9EF-F5E9-491E-8103-78E363518C0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939"/>
            <a:ext cx="1252331" cy="11124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C3DE3ACD-674A-4D24-A645-1066FC4E6125}"/>
              </a:ext>
            </a:extLst>
          </p:cNvPr>
          <p:cNvGrpSpPr/>
          <p:nvPr/>
        </p:nvGrpSpPr>
        <p:grpSpPr>
          <a:xfrm>
            <a:off x="705677" y="1122363"/>
            <a:ext cx="11237794" cy="5533154"/>
            <a:chOff x="1284099" y="330933"/>
            <a:chExt cx="10969078" cy="4817536"/>
          </a:xfrm>
        </p:grpSpPr>
        <p:sp>
          <p:nvSpPr>
            <p:cNvPr id="5" name="Title 5">
              <a:extLst>
                <a:ext uri="{FF2B5EF4-FFF2-40B4-BE49-F238E27FC236}">
                  <a16:creationId xmlns:a16="http://schemas.microsoft.com/office/drawing/2014/main" id="{48D8A9E6-426A-4206-80C0-14931C1E20C7}"/>
                </a:ext>
              </a:extLst>
            </p:cNvPr>
            <p:cNvSpPr txBox="1">
              <a:spLocks/>
            </p:cNvSpPr>
            <p:nvPr/>
          </p:nvSpPr>
          <p:spPr>
            <a:xfrm>
              <a:off x="1284099" y="330933"/>
              <a:ext cx="6229883" cy="4817536"/>
            </a:xfrm>
            <a:prstGeom prst="rect">
              <a:avLst/>
            </a:prstGeom>
            <a:solidFill>
              <a:srgbClr val="003399"/>
            </a:solidFill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itchFamily="34" charset="0"/>
                <a:buNone/>
                <a:defRPr sz="4000" b="1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en-US" sz="3200" dirty="0">
                <a:solidFill>
                  <a:schemeClr val="bg1"/>
                </a:solidFill>
              </a:endParaRPr>
            </a:p>
            <a:p>
              <a:endParaRPr lang="en-US" sz="3200" dirty="0">
                <a:solidFill>
                  <a:schemeClr val="bg1"/>
                </a:solidFill>
              </a:endParaRPr>
            </a:p>
            <a:p>
              <a:r>
                <a:rPr lang="ne-NP" sz="3200" dirty="0">
                  <a:solidFill>
                    <a:schemeClr val="bg1"/>
                  </a:solidFill>
                </a:rPr>
                <a:t>नेपाल सरकार</a:t>
              </a:r>
            </a:p>
            <a:p>
              <a:r>
                <a:rPr lang="ne-NP" sz="3200" dirty="0">
                  <a:solidFill>
                    <a:schemeClr val="bg1"/>
                  </a:solidFill>
                </a:rPr>
                <a:t>स्वास्थ्य तथा जनसंख्या मंत्रालय</a:t>
              </a:r>
            </a:p>
            <a:p>
              <a:r>
                <a:rPr lang="ne-NP" sz="3200" dirty="0">
                  <a:solidFill>
                    <a:schemeClr val="bg1"/>
                  </a:solidFill>
                </a:rPr>
                <a:t>स्वास्थ्य सेवा विभाग</a:t>
              </a:r>
            </a:p>
            <a:p>
              <a:r>
                <a:rPr lang="ne-NP" sz="3200" dirty="0">
                  <a:solidFill>
                    <a:schemeClr val="bg1"/>
                  </a:solidFill>
                </a:rPr>
                <a:t>परिवार कल्याण महाशाखा</a:t>
              </a:r>
              <a:endParaRPr lang="en-US" sz="3200" dirty="0">
                <a:solidFill>
                  <a:schemeClr val="bg1"/>
                </a:solidFill>
              </a:endParaRPr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95FCE5C0-55BF-43BD-A832-51D832AFB54B}"/>
                </a:ext>
              </a:extLst>
            </p:cNvPr>
            <p:cNvGrpSpPr/>
            <p:nvPr/>
          </p:nvGrpSpPr>
          <p:grpSpPr>
            <a:xfrm>
              <a:off x="7513983" y="330933"/>
              <a:ext cx="4739194" cy="4817536"/>
              <a:chOff x="7513983" y="171907"/>
              <a:chExt cx="4739194" cy="4817536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58429B35-2D3C-48AE-83B0-BB58D33B0553}"/>
                  </a:ext>
                </a:extLst>
              </p:cNvPr>
              <p:cNvPicPr/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13983" y="171907"/>
                <a:ext cx="4739194" cy="48175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37D12A9C-249C-4703-8336-A1783118A30E}"/>
                  </a:ext>
                </a:extLst>
              </p:cNvPr>
              <p:cNvSpPr/>
              <p:nvPr/>
            </p:nvSpPr>
            <p:spPr>
              <a:xfrm>
                <a:off x="9183756" y="1956787"/>
                <a:ext cx="1331843" cy="1472213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b="1" dirty="0">
                    <a:solidFill>
                      <a:srgbClr val="000000"/>
                    </a:solidFill>
                    <a:effectLst/>
                    <a:latin typeface="Kokila" panose="020B0604020202020204" pitchFamily="34" charset="0"/>
                    <a:ea typeface="Times New Roman" panose="02020603050405020304" pitchFamily="18" charset="0"/>
                  </a:rPr>
                  <a:t>Every Mother and Child Counts </a:t>
                </a:r>
                <a:endParaRPr lang="en-US" b="1" dirty="0">
                  <a:effectLst/>
                  <a:latin typeface="Kokila" panose="020B0604020202020204" pitchFamily="34" charset="0"/>
                  <a:ea typeface="Times New Roman" panose="02020603050405020304" pitchFamily="18" charset="0"/>
                </a:endParaRPr>
              </a:p>
            </p:txBody>
          </p:sp>
        </p:grp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8329D9CE-0926-46CE-98A5-743412D13F8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7864" y="1742476"/>
            <a:ext cx="1713074" cy="13883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54409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CF8B490-8CFD-42CB-9A02-0EDC6F368A4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939"/>
            <a:ext cx="1252331" cy="111242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7D50359-ABD4-4DE4-9C46-BE72FA3AABFF}"/>
              </a:ext>
            </a:extLst>
          </p:cNvPr>
          <p:cNvSpPr txBox="1">
            <a:spLocks/>
          </p:cNvSpPr>
          <p:nvPr/>
        </p:nvSpPr>
        <p:spPr>
          <a:xfrm>
            <a:off x="814620" y="299204"/>
            <a:ext cx="10703858" cy="7440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BACF463-3672-4B33-A027-393893D0304C}"/>
              </a:ext>
            </a:extLst>
          </p:cNvPr>
          <p:cNvSpPr txBox="1">
            <a:spLocks/>
          </p:cNvSpPr>
          <p:nvPr/>
        </p:nvSpPr>
        <p:spPr>
          <a:xfrm>
            <a:off x="744071" y="1708257"/>
            <a:ext cx="10844956" cy="47687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just">
              <a:buFont typeface="Arial" panose="020B0604020202020204" pitchFamily="34" charset="0"/>
              <a:buNone/>
            </a:pPr>
            <a:endParaRPr lang="en-US" sz="48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38D4A31-6CE1-43E9-82C9-570E77898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718" y="416240"/>
            <a:ext cx="10703858" cy="744071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80808"/>
                </a:solidFill>
              </a:rPr>
              <a:t>Objectives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C72A944-5D7A-4B9D-8C36-F584456D0E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4620" y="1411628"/>
            <a:ext cx="10722956" cy="4658096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en-US" dirty="0"/>
              <a:t>By the end of session, the participants will be able to </a:t>
            </a:r>
          </a:p>
          <a:p>
            <a:pPr lvl="0" algn="just"/>
            <a:r>
              <a:rPr lang="en-US" dirty="0"/>
              <a:t>identify the determinants of maternal death,</a:t>
            </a:r>
          </a:p>
          <a:p>
            <a:pPr lvl="0" algn="just"/>
            <a:r>
              <a:rPr lang="en-US" dirty="0"/>
              <a:t>differentiate between causes and determinants of maternal death and</a:t>
            </a:r>
          </a:p>
          <a:p>
            <a:pPr algn="just"/>
            <a:r>
              <a:rPr lang="en-US" dirty="0"/>
              <a:t>classify determinants using “Three Delays” model.</a:t>
            </a:r>
          </a:p>
          <a:p>
            <a:pPr marL="45720" indent="0" algn="just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54225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CF8B490-8CFD-42CB-9A02-0EDC6F368A4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939"/>
            <a:ext cx="1252331" cy="111242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7D50359-ABD4-4DE4-9C46-BE72FA3AABFF}"/>
              </a:ext>
            </a:extLst>
          </p:cNvPr>
          <p:cNvSpPr txBox="1">
            <a:spLocks/>
          </p:cNvSpPr>
          <p:nvPr/>
        </p:nvSpPr>
        <p:spPr>
          <a:xfrm>
            <a:off x="814620" y="299204"/>
            <a:ext cx="10703858" cy="7440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BACF463-3672-4B33-A027-393893D0304C}"/>
              </a:ext>
            </a:extLst>
          </p:cNvPr>
          <p:cNvSpPr txBox="1">
            <a:spLocks/>
          </p:cNvSpPr>
          <p:nvPr/>
        </p:nvSpPr>
        <p:spPr>
          <a:xfrm>
            <a:off x="744071" y="1708257"/>
            <a:ext cx="10844956" cy="47687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just">
              <a:buFont typeface="Arial" panose="020B0604020202020204" pitchFamily="34" charset="0"/>
              <a:buNone/>
            </a:pPr>
            <a:endParaRPr lang="en-US" sz="48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38D4A31-6CE1-43E9-82C9-570E77898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718" y="416240"/>
            <a:ext cx="10703858" cy="744071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080808"/>
                </a:solidFill>
              </a:rPr>
              <a:t>Causes and Determinants of Maternal Death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279D748-D875-4256-9C32-A9EA48462FC3}"/>
              </a:ext>
            </a:extLst>
          </p:cNvPr>
          <p:cNvGrpSpPr/>
          <p:nvPr/>
        </p:nvGrpSpPr>
        <p:grpSpPr>
          <a:xfrm>
            <a:off x="356980" y="1369074"/>
            <a:ext cx="11410950" cy="5159188"/>
            <a:chOff x="178077" y="1985299"/>
            <a:chExt cx="11410950" cy="5159188"/>
          </a:xfrm>
        </p:grpSpPr>
        <p:sp>
          <p:nvSpPr>
            <p:cNvPr id="9" name="Content Placeholder 5">
              <a:extLst>
                <a:ext uri="{FF2B5EF4-FFF2-40B4-BE49-F238E27FC236}">
                  <a16:creationId xmlns:a16="http://schemas.microsoft.com/office/drawing/2014/main" id="{FCDD0E7D-C831-45A5-BF54-924AFBD65604}"/>
                </a:ext>
              </a:extLst>
            </p:cNvPr>
            <p:cNvSpPr txBox="1">
              <a:spLocks/>
            </p:cNvSpPr>
            <p:nvPr/>
          </p:nvSpPr>
          <p:spPr>
            <a:xfrm>
              <a:off x="178077" y="1985299"/>
              <a:ext cx="5760720" cy="5159188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" indent="0" algn="ctr">
                <a:buFont typeface="Arial" panose="020B0604020202020204" pitchFamily="34" charset="0"/>
                <a:buNone/>
              </a:pPr>
              <a:r>
                <a:rPr lang="en-US" sz="3400" b="1" u="sng"/>
                <a:t>Causes</a:t>
              </a:r>
            </a:p>
            <a:p>
              <a:pPr marL="45720" indent="0" algn="ctr">
                <a:buFont typeface="Arial" panose="020B0604020202020204" pitchFamily="34" charset="0"/>
                <a:buNone/>
              </a:pPr>
              <a:r>
                <a:rPr lang="en-US" sz="3400"/>
                <a:t>The immediate clinical or medical reason for the woman’s death, classified as a direct or indirect maternal death</a:t>
              </a:r>
              <a:endParaRPr lang="en-US" sz="3400" dirty="0"/>
            </a:p>
          </p:txBody>
        </p:sp>
        <p:sp>
          <p:nvSpPr>
            <p:cNvPr id="10" name="Content Placeholder 6">
              <a:extLst>
                <a:ext uri="{FF2B5EF4-FFF2-40B4-BE49-F238E27FC236}">
                  <a16:creationId xmlns:a16="http://schemas.microsoft.com/office/drawing/2014/main" id="{FD2CDE97-898A-4A0A-A6EF-88BE3978AE33}"/>
                </a:ext>
              </a:extLst>
            </p:cNvPr>
            <p:cNvSpPr txBox="1">
              <a:spLocks/>
            </p:cNvSpPr>
            <p:nvPr/>
          </p:nvSpPr>
          <p:spPr>
            <a:xfrm>
              <a:off x="5938797" y="1985299"/>
              <a:ext cx="5650230" cy="5159188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  <p:txBody>
            <a:bodyPr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" indent="0" algn="ctr">
                <a:buFont typeface="Arial" panose="020B0604020202020204" pitchFamily="34" charset="0"/>
                <a:buNone/>
              </a:pPr>
              <a:r>
                <a:rPr lang="en-US" sz="3400" b="1" u="sng" dirty="0"/>
                <a:t>Determinants</a:t>
              </a:r>
            </a:p>
            <a:p>
              <a:pPr marL="45720" indent="0" algn="ctr">
                <a:buFont typeface="Arial" panose="020B0604020202020204" pitchFamily="34" charset="0"/>
                <a:buNone/>
              </a:pPr>
              <a:r>
                <a:rPr lang="en-US" sz="3400" dirty="0"/>
                <a:t>The “Causes of the Causes” or factors that increased the woman’s risk of dying from specific cause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57505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CF8B490-8CFD-42CB-9A02-0EDC6F368A4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939"/>
            <a:ext cx="1252331" cy="111242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7D50359-ABD4-4DE4-9C46-BE72FA3AABFF}"/>
              </a:ext>
            </a:extLst>
          </p:cNvPr>
          <p:cNvSpPr txBox="1">
            <a:spLocks/>
          </p:cNvSpPr>
          <p:nvPr/>
        </p:nvSpPr>
        <p:spPr>
          <a:xfrm>
            <a:off x="814620" y="299204"/>
            <a:ext cx="10703858" cy="7440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BACF463-3672-4B33-A027-393893D0304C}"/>
              </a:ext>
            </a:extLst>
          </p:cNvPr>
          <p:cNvSpPr txBox="1">
            <a:spLocks/>
          </p:cNvSpPr>
          <p:nvPr/>
        </p:nvSpPr>
        <p:spPr>
          <a:xfrm>
            <a:off x="744071" y="1708257"/>
            <a:ext cx="10844956" cy="47687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just">
              <a:buFont typeface="Arial" panose="020B0604020202020204" pitchFamily="34" charset="0"/>
              <a:buNone/>
            </a:pPr>
            <a:endParaRPr lang="en-US" sz="48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38D4A31-6CE1-43E9-82C9-570E77898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718" y="416240"/>
            <a:ext cx="10703858" cy="744071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080808"/>
                </a:solidFill>
              </a:rPr>
              <a:t>Possible Determinants</a:t>
            </a:r>
          </a:p>
        </p:txBody>
      </p:sp>
      <p:graphicFrame>
        <p:nvGraphicFramePr>
          <p:cNvPr id="11" name="Content Placeholder 9">
            <a:extLst>
              <a:ext uri="{FF2B5EF4-FFF2-40B4-BE49-F238E27FC236}">
                <a16:creationId xmlns:a16="http://schemas.microsoft.com/office/drawing/2014/main" id="{76533E4F-E0B1-4217-AEBC-7ED7A7615C1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3535004"/>
              </p:ext>
            </p:extLst>
          </p:nvPr>
        </p:nvGraphicFramePr>
        <p:xfrm>
          <a:off x="377686" y="1160311"/>
          <a:ext cx="11436627" cy="54887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935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430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43545">
                <a:tc>
                  <a:txBody>
                    <a:bodyPr/>
                    <a:lstStyle/>
                    <a:p>
                      <a:r>
                        <a:rPr lang="en-US" sz="3000" dirty="0"/>
                        <a:t>Possible causes of death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dirty="0"/>
                        <a:t>Determinants/Contributing social factors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5089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Hemorrhage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Poor nutritional status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1788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Ruptured uterus/Obstructed labor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Insufficient access to family planning; </a:t>
                      </a:r>
                    </a:p>
                    <a:p>
                      <a:r>
                        <a:rPr lang="en-US" sz="3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Too many closely spaced</a:t>
                      </a:r>
                      <a:r>
                        <a:rPr lang="en-US" sz="3000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pregnancies; early marriage</a:t>
                      </a:r>
                      <a:endParaRPr lang="en-US" sz="3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92223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Sepsis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Lack of clean delivery;</a:t>
                      </a:r>
                    </a:p>
                    <a:p>
                      <a:r>
                        <a:rPr lang="en-US" sz="3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Lack of clean water</a:t>
                      </a:r>
                      <a:r>
                        <a:rPr lang="en-US" sz="3000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in health facilities;</a:t>
                      </a:r>
                    </a:p>
                    <a:p>
                      <a:r>
                        <a:rPr lang="en-US" sz="3000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Unwanted pregnancy (followed by induced abortion)</a:t>
                      </a:r>
                      <a:endParaRPr lang="en-US" sz="3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80678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CF8B490-8CFD-42CB-9A02-0EDC6F368A4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939"/>
            <a:ext cx="1252331" cy="111242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7D50359-ABD4-4DE4-9C46-BE72FA3AABFF}"/>
              </a:ext>
            </a:extLst>
          </p:cNvPr>
          <p:cNvSpPr txBox="1">
            <a:spLocks/>
          </p:cNvSpPr>
          <p:nvPr/>
        </p:nvSpPr>
        <p:spPr>
          <a:xfrm>
            <a:off x="814620" y="299204"/>
            <a:ext cx="10703858" cy="7440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BACF463-3672-4B33-A027-393893D0304C}"/>
              </a:ext>
            </a:extLst>
          </p:cNvPr>
          <p:cNvSpPr txBox="1">
            <a:spLocks/>
          </p:cNvSpPr>
          <p:nvPr/>
        </p:nvSpPr>
        <p:spPr>
          <a:xfrm>
            <a:off x="744071" y="1708257"/>
            <a:ext cx="10844956" cy="47687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just">
              <a:buFont typeface="Arial" panose="020B0604020202020204" pitchFamily="34" charset="0"/>
              <a:buNone/>
            </a:pPr>
            <a:endParaRPr lang="en-US" sz="48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38D4A31-6CE1-43E9-82C9-570E77898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718" y="416240"/>
            <a:ext cx="10703858" cy="744071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000000"/>
                </a:solidFill>
              </a:rPr>
              <a:t>Common Determinants of Maternal Deaths</a:t>
            </a:r>
            <a:endParaRPr lang="en-US" sz="3200" b="1" dirty="0">
              <a:solidFill>
                <a:srgbClr val="080808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C72A944-5D7A-4B9D-8C36-F584456D0E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324" y="1411628"/>
            <a:ext cx="10954252" cy="4658096"/>
          </a:xfrm>
        </p:spPr>
        <p:txBody>
          <a:bodyPr>
            <a:normAutofit/>
          </a:bodyPr>
          <a:lstStyle/>
          <a:p>
            <a:pPr algn="just"/>
            <a:r>
              <a:rPr lang="en-US" dirty="0"/>
              <a:t>Poor access to family planning and safe abortion</a:t>
            </a:r>
          </a:p>
          <a:p>
            <a:pPr algn="just"/>
            <a:r>
              <a:rPr lang="en-US" dirty="0"/>
              <a:t>Insufficient use of antenatal services</a:t>
            </a:r>
          </a:p>
          <a:p>
            <a:pPr algn="just"/>
            <a:r>
              <a:rPr lang="en-US" dirty="0"/>
              <a:t>No skilled attendance at delivery</a:t>
            </a:r>
          </a:p>
          <a:p>
            <a:pPr algn="just"/>
            <a:r>
              <a:rPr lang="en-US" dirty="0"/>
              <a:t>Difficulties in obtaining transport</a:t>
            </a:r>
          </a:p>
          <a:p>
            <a:pPr algn="just"/>
            <a:r>
              <a:rPr lang="en-US" dirty="0"/>
              <a:t>Insufficient supplies or staff</a:t>
            </a:r>
          </a:p>
          <a:p>
            <a:pPr algn="just"/>
            <a:r>
              <a:rPr lang="en-US" dirty="0"/>
              <a:t>Low status of women</a:t>
            </a:r>
          </a:p>
          <a:p>
            <a:pPr marL="45720" indent="0" algn="just">
              <a:buNone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These are very different factors, operating at different levels of social influence</a:t>
            </a:r>
          </a:p>
        </p:txBody>
      </p:sp>
    </p:spTree>
    <p:extLst>
      <p:ext uri="{BB962C8B-B14F-4D97-AF65-F5344CB8AC3E}">
        <p14:creationId xmlns:p14="http://schemas.microsoft.com/office/powerpoint/2010/main" val="16908591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CF8B490-8CFD-42CB-9A02-0EDC6F368A4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939"/>
            <a:ext cx="1252331" cy="111242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7D50359-ABD4-4DE4-9C46-BE72FA3AABFF}"/>
              </a:ext>
            </a:extLst>
          </p:cNvPr>
          <p:cNvSpPr txBox="1">
            <a:spLocks/>
          </p:cNvSpPr>
          <p:nvPr/>
        </p:nvSpPr>
        <p:spPr>
          <a:xfrm>
            <a:off x="814620" y="299204"/>
            <a:ext cx="10703858" cy="7440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BACF463-3672-4B33-A027-393893D0304C}"/>
              </a:ext>
            </a:extLst>
          </p:cNvPr>
          <p:cNvSpPr txBox="1">
            <a:spLocks/>
          </p:cNvSpPr>
          <p:nvPr/>
        </p:nvSpPr>
        <p:spPr>
          <a:xfrm>
            <a:off x="744071" y="1708257"/>
            <a:ext cx="10844956" cy="47687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just">
              <a:buFont typeface="Arial" panose="020B0604020202020204" pitchFamily="34" charset="0"/>
              <a:buNone/>
            </a:pPr>
            <a:endParaRPr lang="en-US" sz="48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38D4A31-6CE1-43E9-82C9-570E77898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718" y="416240"/>
            <a:ext cx="10703858" cy="744071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000000"/>
                </a:solidFill>
              </a:rPr>
              <a:t>The “3 Delays” Model</a:t>
            </a:r>
            <a:endParaRPr lang="en-US" sz="3200" b="1" dirty="0">
              <a:solidFill>
                <a:srgbClr val="080808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C72A944-5D7A-4B9D-8C36-F584456D0E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324" y="1411628"/>
            <a:ext cx="10954252" cy="4658096"/>
          </a:xfrm>
        </p:spPr>
        <p:txBody>
          <a:bodyPr>
            <a:normAutofit/>
          </a:bodyPr>
          <a:lstStyle/>
          <a:p>
            <a:pPr algn="just"/>
            <a:r>
              <a:rPr lang="en-US" dirty="0"/>
              <a:t>Generally refers to events that are associated with obstetric emergency</a:t>
            </a:r>
          </a:p>
          <a:p>
            <a:pPr algn="just"/>
            <a:r>
              <a:rPr lang="en-US" dirty="0"/>
              <a:t>Related to seeking and obtaining clinical care </a:t>
            </a:r>
          </a:p>
          <a:p>
            <a:pPr algn="just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Divides the process of accessing care into 3 phases:  </a:t>
            </a:r>
          </a:p>
          <a:p>
            <a:pPr lvl="1" algn="just"/>
            <a:endParaRPr lang="en-US" dirty="0"/>
          </a:p>
          <a:p>
            <a:pPr lvl="1" algn="just"/>
            <a:r>
              <a:rPr lang="en-US" dirty="0">
                <a:solidFill>
                  <a:srgbClr val="003399"/>
                </a:solidFill>
              </a:rPr>
              <a:t>Recognizing an emergency &amp; need for treatment</a:t>
            </a:r>
          </a:p>
          <a:p>
            <a:pPr lvl="1" algn="just"/>
            <a:r>
              <a:rPr lang="en-US" dirty="0">
                <a:solidFill>
                  <a:srgbClr val="003399"/>
                </a:solidFill>
              </a:rPr>
              <a:t>Reaching a health facility where care is available</a:t>
            </a:r>
          </a:p>
          <a:p>
            <a:pPr lvl="1" algn="just"/>
            <a:r>
              <a:rPr lang="en-US" dirty="0">
                <a:solidFill>
                  <a:srgbClr val="003399"/>
                </a:solidFill>
              </a:rPr>
              <a:t>Receiving the care that is needed </a:t>
            </a: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2214625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4E698-B99C-4320-9F17-3D51BD4DA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7814"/>
          </a:xfrm>
        </p:spPr>
        <p:txBody>
          <a:bodyPr>
            <a:normAutofit/>
          </a:bodyPr>
          <a:lstStyle/>
          <a:p>
            <a:pPr algn="ctr"/>
            <a:r>
              <a:rPr lang="en-US" altLang="en-US" sz="3200" b="1" dirty="0"/>
              <a:t>The Three Delays Model</a:t>
            </a:r>
            <a:endParaRPr lang="en-US" sz="3200" b="1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D77011D-77D1-416C-B76D-CC18A723F0AE}"/>
              </a:ext>
            </a:extLst>
          </p:cNvPr>
          <p:cNvGrpSpPr/>
          <p:nvPr/>
        </p:nvGrpSpPr>
        <p:grpSpPr>
          <a:xfrm>
            <a:off x="838199" y="1433233"/>
            <a:ext cx="11128513" cy="4495676"/>
            <a:chOff x="288568" y="1472991"/>
            <a:chExt cx="8703032" cy="3206674"/>
          </a:xfrm>
        </p:grpSpPr>
        <p:sp>
          <p:nvSpPr>
            <p:cNvPr id="5" name="Down Arrow Callout 7">
              <a:extLst>
                <a:ext uri="{FF2B5EF4-FFF2-40B4-BE49-F238E27FC236}">
                  <a16:creationId xmlns:a16="http://schemas.microsoft.com/office/drawing/2014/main" id="{FE48A04B-D6C8-458A-9D3F-267036A45FBE}"/>
                </a:ext>
              </a:extLst>
            </p:cNvPr>
            <p:cNvSpPr/>
            <p:nvPr/>
          </p:nvSpPr>
          <p:spPr>
            <a:xfrm>
              <a:off x="288568" y="1472991"/>
              <a:ext cx="2313295" cy="1591574"/>
            </a:xfrm>
            <a:prstGeom prst="downArrowCallou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kern="0" dirty="0">
                  <a:solidFill>
                    <a:schemeClr val="bg1"/>
                  </a:solidFill>
                  <a:latin typeface="Gill Sans MT" panose="020B0502020104020203" pitchFamily="34" charset="0"/>
                </a:rPr>
                <a:t>Delay 1:</a:t>
              </a:r>
            </a:p>
            <a:p>
              <a:pPr algn="ctr">
                <a:defRPr/>
              </a:pPr>
              <a:r>
                <a:rPr lang="en-US" sz="2400" kern="0" dirty="0">
                  <a:solidFill>
                    <a:schemeClr val="bg1"/>
                  </a:solidFill>
                  <a:latin typeface="Gill Sans MT" panose="020B0502020104020203" pitchFamily="34" charset="0"/>
                </a:rPr>
                <a:t> Recognition and decision to seek  care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8E18979-B26D-4E92-A1B9-D6C6E58AC9D8}"/>
                </a:ext>
              </a:extLst>
            </p:cNvPr>
            <p:cNvSpPr txBox="1"/>
            <p:nvPr/>
          </p:nvSpPr>
          <p:spPr>
            <a:xfrm>
              <a:off x="288569" y="3246695"/>
              <a:ext cx="2313294" cy="1053748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GB" sz="2400" dirty="0">
                  <a:latin typeface="Gill Sans MT" panose="020B0502020104020203" pitchFamily="34" charset="0"/>
                  <a:cs typeface="Arial" panose="020B0604020202020204" pitchFamily="34" charset="0"/>
                </a:rPr>
                <a:t>Length of time from onset of a complication to decision to seek care</a:t>
              </a:r>
            </a:p>
          </p:txBody>
        </p:sp>
        <p:sp>
          <p:nvSpPr>
            <p:cNvPr id="7" name="Down Arrow Callout 9">
              <a:extLst>
                <a:ext uri="{FF2B5EF4-FFF2-40B4-BE49-F238E27FC236}">
                  <a16:creationId xmlns:a16="http://schemas.microsoft.com/office/drawing/2014/main" id="{3F91CDD8-DB44-4175-98E9-E9A7C8A96D43}"/>
                </a:ext>
              </a:extLst>
            </p:cNvPr>
            <p:cNvSpPr/>
            <p:nvPr/>
          </p:nvSpPr>
          <p:spPr>
            <a:xfrm>
              <a:off x="3665624" y="1472991"/>
              <a:ext cx="1823816" cy="1434965"/>
            </a:xfrm>
            <a:prstGeom prst="downArrowCallou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2400" kern="0" dirty="0">
                  <a:solidFill>
                    <a:schemeClr val="bg1"/>
                  </a:solidFill>
                  <a:latin typeface="Gill Sans MT" panose="020B0502020104020203" pitchFamily="34" charset="0"/>
                </a:rPr>
                <a:t>Delay 2: </a:t>
              </a:r>
            </a:p>
            <a:p>
              <a:pPr algn="ctr"/>
              <a:r>
                <a:rPr lang="en-US" sz="2400" kern="0" dirty="0">
                  <a:solidFill>
                    <a:schemeClr val="bg1"/>
                  </a:solidFill>
                  <a:latin typeface="Gill Sans MT" panose="020B0502020104020203" pitchFamily="34" charset="0"/>
                </a:rPr>
                <a:t>Transport to  care</a:t>
              </a:r>
            </a:p>
          </p:txBody>
        </p:sp>
        <p:sp>
          <p:nvSpPr>
            <p:cNvPr id="8" name="Down Arrow Callout 10">
              <a:extLst>
                <a:ext uri="{FF2B5EF4-FFF2-40B4-BE49-F238E27FC236}">
                  <a16:creationId xmlns:a16="http://schemas.microsoft.com/office/drawing/2014/main" id="{55B29EB3-406C-4C10-8D20-9CC2F9760E40}"/>
                </a:ext>
              </a:extLst>
            </p:cNvPr>
            <p:cNvSpPr/>
            <p:nvPr/>
          </p:nvSpPr>
          <p:spPr>
            <a:xfrm>
              <a:off x="6553200" y="1472991"/>
              <a:ext cx="2019300" cy="1428750"/>
            </a:xfrm>
            <a:prstGeom prst="downArrowCallou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kern="0" dirty="0">
                  <a:solidFill>
                    <a:schemeClr val="bg1"/>
                  </a:solidFill>
                  <a:latin typeface="Gill Sans MT" panose="020B0502020104020203" pitchFamily="34" charset="0"/>
                </a:rPr>
                <a:t>Delay 3: Receiving quality care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694A610-BAB6-4E12-88F8-9234107F38F5}"/>
                </a:ext>
              </a:extLst>
            </p:cNvPr>
            <p:cNvSpPr txBox="1"/>
            <p:nvPr/>
          </p:nvSpPr>
          <p:spPr>
            <a:xfrm flipH="1">
              <a:off x="6172200" y="3099044"/>
              <a:ext cx="2819400" cy="1580621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GB" sz="2400" dirty="0">
                  <a:latin typeface="Gill Sans MT" panose="020B0502020104020203" pitchFamily="34" charset="0"/>
                  <a:cs typeface="Arial" panose="020B0604020202020204" pitchFamily="34" charset="0"/>
                </a:rPr>
                <a:t>Delays 1 &amp; 2 can lead to a women never reaching a facility or arriving in critical condition. Delays within a facility also contribute to maternal deaths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51E2ADD-ED71-42B6-85C3-BDDEED106585}"/>
                </a:ext>
              </a:extLst>
            </p:cNvPr>
            <p:cNvSpPr txBox="1"/>
            <p:nvPr/>
          </p:nvSpPr>
          <p:spPr>
            <a:xfrm flipH="1">
              <a:off x="3629471" y="3246695"/>
              <a:ext cx="1933129" cy="1053748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GB" sz="2400" dirty="0">
                  <a:latin typeface="Gill Sans MT" panose="020B0502020104020203" pitchFamily="34" charset="0"/>
                  <a:cs typeface="Arial" panose="020B0604020202020204" pitchFamily="34" charset="0"/>
                </a:rPr>
                <a:t>Once decision to seek care is made, there can be delays in reaching it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90149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CF8B490-8CFD-42CB-9A02-0EDC6F368A4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939"/>
            <a:ext cx="1252331" cy="111242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7D50359-ABD4-4DE4-9C46-BE72FA3AABFF}"/>
              </a:ext>
            </a:extLst>
          </p:cNvPr>
          <p:cNvSpPr txBox="1">
            <a:spLocks/>
          </p:cNvSpPr>
          <p:nvPr/>
        </p:nvSpPr>
        <p:spPr>
          <a:xfrm>
            <a:off x="814620" y="299204"/>
            <a:ext cx="10703858" cy="7440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BACF463-3672-4B33-A027-393893D0304C}"/>
              </a:ext>
            </a:extLst>
          </p:cNvPr>
          <p:cNvSpPr txBox="1">
            <a:spLocks/>
          </p:cNvSpPr>
          <p:nvPr/>
        </p:nvSpPr>
        <p:spPr>
          <a:xfrm>
            <a:off x="744071" y="1708257"/>
            <a:ext cx="10844956" cy="47687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just">
              <a:buFont typeface="Arial" panose="020B0604020202020204" pitchFamily="34" charset="0"/>
              <a:buNone/>
            </a:pPr>
            <a:endParaRPr lang="en-US" sz="48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38D4A31-6CE1-43E9-82C9-570E77898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169" y="48229"/>
            <a:ext cx="10703858" cy="744071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/>
              <a:t>Strategies to reducing these 3 delays</a:t>
            </a:r>
            <a:endParaRPr lang="en-US" sz="3200" b="1" dirty="0">
              <a:solidFill>
                <a:srgbClr val="080808"/>
              </a:solidFill>
            </a:endParaRP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CCFD4630-DD23-4F55-A449-448F25C6B6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72" t="8686" r="1"/>
          <a:stretch/>
        </p:blipFill>
        <p:spPr>
          <a:xfrm>
            <a:off x="1252330" y="792300"/>
            <a:ext cx="9939131" cy="59809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99905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CF8B490-8CFD-42CB-9A02-0EDC6F368A4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939"/>
            <a:ext cx="1252331" cy="111242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7D50359-ABD4-4DE4-9C46-BE72FA3AABFF}"/>
              </a:ext>
            </a:extLst>
          </p:cNvPr>
          <p:cNvSpPr txBox="1">
            <a:spLocks/>
          </p:cNvSpPr>
          <p:nvPr/>
        </p:nvSpPr>
        <p:spPr>
          <a:xfrm>
            <a:off x="814620" y="299204"/>
            <a:ext cx="10703858" cy="7440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BACF463-3672-4B33-A027-393893D0304C}"/>
              </a:ext>
            </a:extLst>
          </p:cNvPr>
          <p:cNvSpPr txBox="1">
            <a:spLocks/>
          </p:cNvSpPr>
          <p:nvPr/>
        </p:nvSpPr>
        <p:spPr>
          <a:xfrm>
            <a:off x="744071" y="1708257"/>
            <a:ext cx="10844956" cy="47687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just">
              <a:buFont typeface="Arial" panose="020B0604020202020204" pitchFamily="34" charset="0"/>
              <a:buNone/>
            </a:pPr>
            <a:endParaRPr lang="en-US" sz="48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38D4A31-6CE1-43E9-82C9-570E77898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169" y="53385"/>
            <a:ext cx="10703858" cy="744071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80808"/>
                </a:solidFill>
              </a:rPr>
              <a:t>Delay 1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C72A944-5D7A-4B9D-8C36-F584456D0E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4070" y="840902"/>
            <a:ext cx="11003981" cy="5636098"/>
          </a:xfrm>
        </p:spPr>
        <p:txBody>
          <a:bodyPr>
            <a:normAutofit lnSpcReduction="10000"/>
          </a:bodyPr>
          <a:lstStyle/>
          <a:p>
            <a:pPr marL="45720" indent="0" algn="just">
              <a:buNone/>
            </a:pPr>
            <a:r>
              <a:rPr lang="en-US" b="1" dirty="0"/>
              <a:t>Delay in deciding to seek care: </a:t>
            </a:r>
          </a:p>
          <a:p>
            <a:pPr algn="just"/>
            <a:r>
              <a:rPr lang="en-US" dirty="0"/>
              <a:t>Rapid recognition of a problem can be critical for saving a mother’s life (esp. for excessive bleeding) </a:t>
            </a:r>
          </a:p>
          <a:p>
            <a:pPr algn="just"/>
            <a:r>
              <a:rPr lang="en-US" dirty="0"/>
              <a:t>Delay 1 measured as length of time from onset of a complication to decision to seek care.</a:t>
            </a:r>
          </a:p>
          <a:p>
            <a:pPr marL="45720" indent="0" algn="just">
              <a:buNone/>
            </a:pPr>
            <a:r>
              <a:rPr lang="en-US" b="1" dirty="0"/>
              <a:t>Causes for delay in deciding to seek care: </a:t>
            </a:r>
          </a:p>
          <a:p>
            <a:pPr algn="just"/>
            <a:r>
              <a:rPr lang="en-US" dirty="0"/>
              <a:t>Education, socio-economic status and women’s autonomy also affect in seeking care</a:t>
            </a:r>
          </a:p>
          <a:p>
            <a:pPr algn="just"/>
            <a:r>
              <a:rPr lang="en-US" dirty="0"/>
              <a:t>Determinants include:</a:t>
            </a:r>
          </a:p>
          <a:p>
            <a:pPr lvl="1" algn="just"/>
            <a:r>
              <a:rPr lang="en-US" dirty="0"/>
              <a:t>Inadequate knowledge</a:t>
            </a:r>
          </a:p>
          <a:p>
            <a:pPr lvl="1" algn="just"/>
            <a:r>
              <a:rPr lang="en-US" dirty="0"/>
              <a:t>Reliance on family members who are not present </a:t>
            </a:r>
          </a:p>
          <a:p>
            <a:pPr lvl="1" algn="just"/>
            <a:r>
              <a:rPr lang="en-US" dirty="0"/>
              <a:t>Lack of familiarity with or trust in services </a:t>
            </a:r>
          </a:p>
          <a:p>
            <a:pPr lvl="1" algn="just"/>
            <a:r>
              <a:rPr lang="en-US" dirty="0"/>
              <a:t>Costs related to accompanying woman or paying fees/ expenses related to services </a:t>
            </a:r>
          </a:p>
          <a:p>
            <a:pPr marL="365760" lvl="1" indent="0" algn="just">
              <a:buNone/>
            </a:pPr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1290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1091</Words>
  <Application>Microsoft Office PowerPoint</Application>
  <PresentationFormat>Widescreen</PresentationFormat>
  <Paragraphs>164</Paragraphs>
  <Slides>18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Gill Sans MT</vt:lpstr>
      <vt:lpstr>Kokila</vt:lpstr>
      <vt:lpstr>Office Theme</vt:lpstr>
      <vt:lpstr>PowerPoint Presentation</vt:lpstr>
      <vt:lpstr>Objectives</vt:lpstr>
      <vt:lpstr>Causes and Determinants of Maternal Death</vt:lpstr>
      <vt:lpstr>Possible Determinants</vt:lpstr>
      <vt:lpstr>Common Determinants of Maternal Deaths</vt:lpstr>
      <vt:lpstr>The “3 Delays” Model</vt:lpstr>
      <vt:lpstr>The Three Delays Model</vt:lpstr>
      <vt:lpstr>Strategies to reducing these 3 delays</vt:lpstr>
      <vt:lpstr>Delay 1</vt:lpstr>
      <vt:lpstr>Delay 2</vt:lpstr>
      <vt:lpstr>Delay 3</vt:lpstr>
      <vt:lpstr>Addressing Community Level Determinants</vt:lpstr>
      <vt:lpstr>Example  of Delay, Contributing Factors &amp; Corresponding  Response to Address</vt:lpstr>
      <vt:lpstr>Example  of Delay, Contributing Factors &amp; Corresponding  Response to Address</vt:lpstr>
      <vt:lpstr>Group Work</vt:lpstr>
      <vt:lpstr>Presentation Template</vt:lpstr>
      <vt:lpstr>Summary Points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THAPA, Surakschha</dc:creator>
  <cp:lastModifiedBy>THAPA, Surakschha</cp:lastModifiedBy>
  <cp:revision>33</cp:revision>
  <dcterms:created xsi:type="dcterms:W3CDTF">2021-09-01T08:32:11Z</dcterms:created>
  <dcterms:modified xsi:type="dcterms:W3CDTF">2023-06-08T06:55:22Z</dcterms:modified>
</cp:coreProperties>
</file>