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259" r:id="rId3"/>
    <p:sldId id="260" r:id="rId4"/>
    <p:sldId id="459" r:id="rId5"/>
    <p:sldId id="882" r:id="rId6"/>
    <p:sldId id="883" r:id="rId7"/>
    <p:sldId id="884" r:id="rId8"/>
    <p:sldId id="885" r:id="rId9"/>
    <p:sldId id="265" r:id="rId10"/>
    <p:sldId id="261" r:id="rId11"/>
    <p:sldId id="453" r:id="rId12"/>
    <p:sldId id="830" r:id="rId13"/>
    <p:sldId id="262" r:id="rId14"/>
    <p:sldId id="263" r:id="rId15"/>
    <p:sldId id="825" r:id="rId16"/>
    <p:sldId id="827" r:id="rId17"/>
    <p:sldId id="828" r:id="rId18"/>
    <p:sldId id="829" r:id="rId19"/>
    <p:sldId id="831" r:id="rId20"/>
    <p:sldId id="264" r:id="rId21"/>
    <p:sldId id="455" r:id="rId22"/>
    <p:sldId id="449" r:id="rId23"/>
    <p:sldId id="383" r:id="rId24"/>
    <p:sldId id="450" r:id="rId25"/>
    <p:sldId id="451" r:id="rId26"/>
    <p:sldId id="452" r:id="rId27"/>
    <p:sldId id="886" r:id="rId28"/>
    <p:sldId id="388" r:id="rId29"/>
    <p:sldId id="385" r:id="rId30"/>
    <p:sldId id="386" r:id="rId31"/>
    <p:sldId id="807" r:id="rId32"/>
    <p:sldId id="808" r:id="rId33"/>
    <p:sldId id="782" r:id="rId34"/>
    <p:sldId id="783" r:id="rId35"/>
    <p:sldId id="777" r:id="rId36"/>
    <p:sldId id="802" r:id="rId37"/>
    <p:sldId id="878" r:id="rId38"/>
    <p:sldId id="874" r:id="rId39"/>
    <p:sldId id="875" r:id="rId40"/>
    <p:sldId id="876" r:id="rId41"/>
    <p:sldId id="879" r:id="rId42"/>
    <p:sldId id="880" r:id="rId43"/>
    <p:sldId id="881" r:id="rId44"/>
    <p:sldId id="865" r:id="rId45"/>
    <p:sldId id="866" r:id="rId46"/>
    <p:sldId id="821" r:id="rId47"/>
    <p:sldId id="867" r:id="rId48"/>
    <p:sldId id="784" r:id="rId49"/>
    <p:sldId id="809" r:id="rId50"/>
    <p:sldId id="810" r:id="rId51"/>
    <p:sldId id="811" r:id="rId52"/>
    <p:sldId id="812" r:id="rId53"/>
    <p:sldId id="785" r:id="rId54"/>
    <p:sldId id="817" r:id="rId55"/>
    <p:sldId id="818" r:id="rId56"/>
    <p:sldId id="819" r:id="rId57"/>
    <p:sldId id="820" r:id="rId58"/>
    <p:sldId id="868" r:id="rId59"/>
    <p:sldId id="869" r:id="rId60"/>
    <p:sldId id="871" r:id="rId61"/>
    <p:sldId id="872" r:id="rId62"/>
    <p:sldId id="28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B1819-2F3E-4F2B-8EF7-963083816EBF}" v="25" dt="2023-04-21T06:42:46.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51" autoAdjust="0"/>
  </p:normalViewPr>
  <p:slideViewPr>
    <p:cSldViewPr snapToGrid="0">
      <p:cViewPr varScale="1">
        <p:scale>
          <a:sx n="48" d="100"/>
          <a:sy n="48" d="100"/>
        </p:scale>
        <p:origin x="12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PA, Surakschha" userId="6366e6fe-48ec-4b01-b951-ea9d77299345" providerId="ADAL" clId="{A95480ED-C62D-421F-BFB2-C333B127ABF5}"/>
    <pc:docChg chg="modSld">
      <pc:chgData name="THAPA, Surakschha" userId="6366e6fe-48ec-4b01-b951-ea9d77299345" providerId="ADAL" clId="{A95480ED-C62D-421F-BFB2-C333B127ABF5}" dt="2022-08-07T10:34:15.140" v="13" actId="20577"/>
      <pc:docMkLst>
        <pc:docMk/>
      </pc:docMkLst>
      <pc:sldChg chg="modSp">
        <pc:chgData name="THAPA, Surakschha" userId="6366e6fe-48ec-4b01-b951-ea9d77299345" providerId="ADAL" clId="{A95480ED-C62D-421F-BFB2-C333B127ABF5}" dt="2022-08-07T10:34:15.140" v="13" actId="20577"/>
        <pc:sldMkLst>
          <pc:docMk/>
          <pc:sldMk cId="3897568605" sldId="776"/>
        </pc:sldMkLst>
        <pc:spChg chg="mod">
          <ac:chgData name="THAPA, Surakschha" userId="6366e6fe-48ec-4b01-b951-ea9d77299345" providerId="ADAL" clId="{A95480ED-C62D-421F-BFB2-C333B127ABF5}" dt="2022-08-07T10:34:15.140" v="13" actId="20577"/>
          <ac:spMkLst>
            <pc:docMk/>
            <pc:sldMk cId="3897568605" sldId="776"/>
            <ac:spMk id="13" creationId="{882BAC63-AA4B-46B7-9E2E-D29FEC3EF1F9}"/>
          </ac:spMkLst>
        </pc:spChg>
        <pc:cxnChg chg="mod">
          <ac:chgData name="THAPA, Surakschha" userId="6366e6fe-48ec-4b01-b951-ea9d77299345" providerId="ADAL" clId="{A95480ED-C62D-421F-BFB2-C333B127ABF5}" dt="2022-08-07T10:34:10.254" v="1" actId="20577"/>
          <ac:cxnSpMkLst>
            <pc:docMk/>
            <pc:sldMk cId="3897568605" sldId="776"/>
            <ac:cxnSpMk id="17" creationId="{68512760-3ED8-4326-B48C-215B2E31044F}"/>
          </ac:cxnSpMkLst>
        </pc:cxnChg>
      </pc:sldChg>
    </pc:docChg>
  </pc:docChgLst>
  <pc:docChgLst>
    <pc:chgData name="THAPA, Surakschha" userId="6366e6fe-48ec-4b01-b951-ea9d77299345" providerId="ADAL" clId="{338B1819-2F3E-4F2B-8EF7-963083816EBF}"/>
    <pc:docChg chg="undo custSel addSld delSld modSld sldOrd">
      <pc:chgData name="THAPA, Surakschha" userId="6366e6fe-48ec-4b01-b951-ea9d77299345" providerId="ADAL" clId="{338B1819-2F3E-4F2B-8EF7-963083816EBF}" dt="2023-04-21T06:43:02.267" v="565" actId="729"/>
      <pc:docMkLst>
        <pc:docMk/>
      </pc:docMkLst>
      <pc:sldChg chg="modSp mod">
        <pc:chgData name="THAPA, Surakschha" userId="6366e6fe-48ec-4b01-b951-ea9d77299345" providerId="ADAL" clId="{338B1819-2F3E-4F2B-8EF7-963083816EBF}" dt="2023-04-20T08:17:43.710" v="71" actId="20577"/>
        <pc:sldMkLst>
          <pc:docMk/>
          <pc:sldMk cId="707597699" sldId="257"/>
        </pc:sldMkLst>
        <pc:spChg chg="mod">
          <ac:chgData name="THAPA, Surakschha" userId="6366e6fe-48ec-4b01-b951-ea9d77299345" providerId="ADAL" clId="{338B1819-2F3E-4F2B-8EF7-963083816EBF}" dt="2023-04-20T08:17:43.710" v="71" actId="20577"/>
          <ac:spMkLst>
            <pc:docMk/>
            <pc:sldMk cId="707597699" sldId="257"/>
            <ac:spMk id="5" creationId="{48D8A9E6-426A-4206-80C0-14931C1E20C7}"/>
          </ac:spMkLst>
        </pc:spChg>
      </pc:sldChg>
      <pc:sldChg chg="modSp mod">
        <pc:chgData name="THAPA, Surakschha" userId="6366e6fe-48ec-4b01-b951-ea9d77299345" providerId="ADAL" clId="{338B1819-2F3E-4F2B-8EF7-963083816EBF}" dt="2023-04-21T05:24:50.053" v="95" actId="2710"/>
        <pc:sldMkLst>
          <pc:docMk/>
          <pc:sldMk cId="3386393641" sldId="260"/>
        </pc:sldMkLst>
        <pc:spChg chg="mod">
          <ac:chgData name="THAPA, Surakschha" userId="6366e6fe-48ec-4b01-b951-ea9d77299345" providerId="ADAL" clId="{338B1819-2F3E-4F2B-8EF7-963083816EBF}" dt="2023-04-21T05:24:50.053" v="95" actId="2710"/>
          <ac:spMkLst>
            <pc:docMk/>
            <pc:sldMk cId="3386393641" sldId="260"/>
            <ac:spMk id="6" creationId="{B9533A1E-AF5D-4EC4-BE73-7362F2904EF1}"/>
          </ac:spMkLst>
        </pc:spChg>
      </pc:sldChg>
      <pc:sldChg chg="modSp mod ord">
        <pc:chgData name="THAPA, Surakschha" userId="6366e6fe-48ec-4b01-b951-ea9d77299345" providerId="ADAL" clId="{338B1819-2F3E-4F2B-8EF7-963083816EBF}" dt="2023-04-21T05:39:31.275" v="300"/>
        <pc:sldMkLst>
          <pc:docMk/>
          <pc:sldMk cId="685556605" sldId="261"/>
        </pc:sldMkLst>
        <pc:spChg chg="mod">
          <ac:chgData name="THAPA, Surakschha" userId="6366e6fe-48ec-4b01-b951-ea9d77299345" providerId="ADAL" clId="{338B1819-2F3E-4F2B-8EF7-963083816EBF}" dt="2023-04-21T05:26:43.063" v="110" actId="27636"/>
          <ac:spMkLst>
            <pc:docMk/>
            <pc:sldMk cId="685556605" sldId="261"/>
            <ac:spMk id="6" creationId="{5A8BD50C-2C47-45EF-A42C-C902B89BFB4B}"/>
          </ac:spMkLst>
        </pc:spChg>
      </pc:sldChg>
      <pc:sldChg chg="add">
        <pc:chgData name="THAPA, Surakschha" userId="6366e6fe-48ec-4b01-b951-ea9d77299345" providerId="ADAL" clId="{338B1819-2F3E-4F2B-8EF7-963083816EBF}" dt="2023-04-21T05:32:52.981" v="199"/>
        <pc:sldMkLst>
          <pc:docMk/>
          <pc:sldMk cId="2558026707" sldId="264"/>
        </pc:sldMkLst>
      </pc:sldChg>
      <pc:sldChg chg="modSp del mod ord">
        <pc:chgData name="THAPA, Surakschha" userId="6366e6fe-48ec-4b01-b951-ea9d77299345" providerId="ADAL" clId="{338B1819-2F3E-4F2B-8EF7-963083816EBF}" dt="2023-04-21T05:32:49.184" v="198" actId="2696"/>
        <pc:sldMkLst>
          <pc:docMk/>
          <pc:sldMk cId="3277682373" sldId="264"/>
        </pc:sldMkLst>
        <pc:spChg chg="mod">
          <ac:chgData name="THAPA, Surakschha" userId="6366e6fe-48ec-4b01-b951-ea9d77299345" providerId="ADAL" clId="{338B1819-2F3E-4F2B-8EF7-963083816EBF}" dt="2023-04-21T05:28:42.400" v="133" actId="2710"/>
          <ac:spMkLst>
            <pc:docMk/>
            <pc:sldMk cId="3277682373" sldId="264"/>
            <ac:spMk id="6" creationId="{78A11346-361A-4705-84E9-DCA45C483C99}"/>
          </ac:spMkLst>
        </pc:spChg>
      </pc:sldChg>
      <pc:sldChg chg="modSp add mod">
        <pc:chgData name="THAPA, Surakschha" userId="6366e6fe-48ec-4b01-b951-ea9d77299345" providerId="ADAL" clId="{338B1819-2F3E-4F2B-8EF7-963083816EBF}" dt="2023-04-21T05:47:48.013" v="492" actId="20577"/>
        <pc:sldMkLst>
          <pc:docMk/>
          <pc:sldMk cId="0" sldId="265"/>
        </pc:sldMkLst>
        <pc:graphicFrameChg chg="mod modGraphic">
          <ac:chgData name="THAPA, Surakschha" userId="6366e6fe-48ec-4b01-b951-ea9d77299345" providerId="ADAL" clId="{338B1819-2F3E-4F2B-8EF7-963083816EBF}" dt="2023-04-21T05:47:48.013" v="492" actId="20577"/>
          <ac:graphicFrameMkLst>
            <pc:docMk/>
            <pc:sldMk cId="0" sldId="265"/>
            <ac:graphicFrameMk id="225" creationId="{00000000-0000-0000-0000-000000000000}"/>
          </ac:graphicFrameMkLst>
        </pc:graphicFrameChg>
      </pc:sldChg>
      <pc:sldChg chg="modSp add mod">
        <pc:chgData name="THAPA, Surakschha" userId="6366e6fe-48ec-4b01-b951-ea9d77299345" providerId="ADAL" clId="{338B1819-2F3E-4F2B-8EF7-963083816EBF}" dt="2023-04-21T05:37:11.615" v="287" actId="20577"/>
        <pc:sldMkLst>
          <pc:docMk/>
          <pc:sldMk cId="3377102677" sldId="383"/>
        </pc:sldMkLst>
        <pc:spChg chg="mod">
          <ac:chgData name="THAPA, Surakschha" userId="6366e6fe-48ec-4b01-b951-ea9d77299345" providerId="ADAL" clId="{338B1819-2F3E-4F2B-8EF7-963083816EBF}" dt="2023-04-21T05:36:57.251" v="284" actId="255"/>
          <ac:spMkLst>
            <pc:docMk/>
            <pc:sldMk cId="3377102677" sldId="383"/>
            <ac:spMk id="2" creationId="{00000000-0000-0000-0000-000000000000}"/>
          </ac:spMkLst>
        </pc:spChg>
        <pc:spChg chg="mod">
          <ac:chgData name="THAPA, Surakschha" userId="6366e6fe-48ec-4b01-b951-ea9d77299345" providerId="ADAL" clId="{338B1819-2F3E-4F2B-8EF7-963083816EBF}" dt="2023-04-21T05:37:11.615" v="287" actId="20577"/>
          <ac:spMkLst>
            <pc:docMk/>
            <pc:sldMk cId="3377102677" sldId="383"/>
            <ac:spMk id="3" creationId="{00000000-0000-0000-0000-000000000000}"/>
          </ac:spMkLst>
        </pc:spChg>
      </pc:sldChg>
      <pc:sldChg chg="modSp add mod">
        <pc:chgData name="THAPA, Surakschha" userId="6366e6fe-48ec-4b01-b951-ea9d77299345" providerId="ADAL" clId="{338B1819-2F3E-4F2B-8EF7-963083816EBF}" dt="2023-04-21T05:38:26.841" v="295" actId="20577"/>
        <pc:sldMkLst>
          <pc:docMk/>
          <pc:sldMk cId="1987910428" sldId="385"/>
        </pc:sldMkLst>
        <pc:spChg chg="mod">
          <ac:chgData name="THAPA, Surakschha" userId="6366e6fe-48ec-4b01-b951-ea9d77299345" providerId="ADAL" clId="{338B1819-2F3E-4F2B-8EF7-963083816EBF}" dt="2023-04-21T05:38:26.841" v="295" actId="20577"/>
          <ac:spMkLst>
            <pc:docMk/>
            <pc:sldMk cId="1987910428" sldId="385"/>
            <ac:spMk id="4" creationId="{00000000-0000-0000-0000-000000000000}"/>
          </ac:spMkLst>
        </pc:spChg>
      </pc:sldChg>
      <pc:sldChg chg="add">
        <pc:chgData name="THAPA, Surakschha" userId="6366e6fe-48ec-4b01-b951-ea9d77299345" providerId="ADAL" clId="{338B1819-2F3E-4F2B-8EF7-963083816EBF}" dt="2023-04-21T05:33:44.694" v="200"/>
        <pc:sldMkLst>
          <pc:docMk/>
          <pc:sldMk cId="2605060577" sldId="386"/>
        </pc:sldMkLst>
      </pc:sldChg>
      <pc:sldChg chg="modSp add mod">
        <pc:chgData name="THAPA, Surakschha" userId="6366e6fe-48ec-4b01-b951-ea9d77299345" providerId="ADAL" clId="{338B1819-2F3E-4F2B-8EF7-963083816EBF}" dt="2023-04-21T05:38:17.608" v="292" actId="14100"/>
        <pc:sldMkLst>
          <pc:docMk/>
          <pc:sldMk cId="943228696" sldId="388"/>
        </pc:sldMkLst>
        <pc:spChg chg="mod">
          <ac:chgData name="THAPA, Surakschha" userId="6366e6fe-48ec-4b01-b951-ea9d77299345" providerId="ADAL" clId="{338B1819-2F3E-4F2B-8EF7-963083816EBF}" dt="2023-04-21T05:38:10.662" v="290" actId="14100"/>
          <ac:spMkLst>
            <pc:docMk/>
            <pc:sldMk cId="943228696" sldId="388"/>
            <ac:spMk id="2" creationId="{00000000-0000-0000-0000-000000000000}"/>
          </ac:spMkLst>
        </pc:spChg>
        <pc:graphicFrameChg chg="mod modGraphic">
          <ac:chgData name="THAPA, Surakschha" userId="6366e6fe-48ec-4b01-b951-ea9d77299345" providerId="ADAL" clId="{338B1819-2F3E-4F2B-8EF7-963083816EBF}" dt="2023-04-21T05:38:17.608" v="292" actId="14100"/>
          <ac:graphicFrameMkLst>
            <pc:docMk/>
            <pc:sldMk cId="943228696" sldId="388"/>
            <ac:graphicFrameMk id="4" creationId="{00000000-0000-0000-0000-000000000000}"/>
          </ac:graphicFrameMkLst>
        </pc:graphicFrameChg>
      </pc:sldChg>
      <pc:sldChg chg="modSp add mod">
        <pc:chgData name="THAPA, Surakschha" userId="6366e6fe-48ec-4b01-b951-ea9d77299345" providerId="ADAL" clId="{338B1819-2F3E-4F2B-8EF7-963083816EBF}" dt="2023-04-21T05:36:49.420" v="282" actId="1076"/>
        <pc:sldMkLst>
          <pc:docMk/>
          <pc:sldMk cId="1362693374" sldId="449"/>
        </pc:sldMkLst>
        <pc:spChg chg="mod">
          <ac:chgData name="THAPA, Surakschha" userId="6366e6fe-48ec-4b01-b951-ea9d77299345" providerId="ADAL" clId="{338B1819-2F3E-4F2B-8EF7-963083816EBF}" dt="2023-04-21T05:36:49.420" v="282" actId="1076"/>
          <ac:spMkLst>
            <pc:docMk/>
            <pc:sldMk cId="1362693374" sldId="449"/>
            <ac:spMk id="2" creationId="{E0B4EC24-3F9F-4EF7-9B85-5DA2B46D6704}"/>
          </ac:spMkLst>
        </pc:spChg>
      </pc:sldChg>
      <pc:sldChg chg="addSp delSp modSp add mod setBg">
        <pc:chgData name="THAPA, Surakschha" userId="6366e6fe-48ec-4b01-b951-ea9d77299345" providerId="ADAL" clId="{338B1819-2F3E-4F2B-8EF7-963083816EBF}" dt="2023-04-21T05:54:10.389" v="550" actId="478"/>
        <pc:sldMkLst>
          <pc:docMk/>
          <pc:sldMk cId="3777244527" sldId="450"/>
        </pc:sldMkLst>
        <pc:spChg chg="del mod">
          <ac:chgData name="THAPA, Surakschha" userId="6366e6fe-48ec-4b01-b951-ea9d77299345" providerId="ADAL" clId="{338B1819-2F3E-4F2B-8EF7-963083816EBF}" dt="2023-04-21T05:54:10.389" v="550" actId="478"/>
          <ac:spMkLst>
            <pc:docMk/>
            <pc:sldMk cId="3777244527" sldId="450"/>
            <ac:spMk id="4" creationId="{AA2AAFCB-FFD3-42E7-AE47-6167D0EA256B}"/>
          </ac:spMkLst>
        </pc:spChg>
        <pc:picChg chg="add mod ord">
          <ac:chgData name="THAPA, Surakschha" userId="6366e6fe-48ec-4b01-b951-ea9d77299345" providerId="ADAL" clId="{338B1819-2F3E-4F2B-8EF7-963083816EBF}" dt="2023-04-21T05:54:07.778" v="549" actId="26606"/>
          <ac:picMkLst>
            <pc:docMk/>
            <pc:sldMk cId="3777244527" sldId="450"/>
            <ac:picMk id="3" creationId="{5BD1436A-28F2-45FA-A8C2-D2D4E08D2511}"/>
          </ac:picMkLst>
        </pc:picChg>
        <pc:picChg chg="del">
          <ac:chgData name="THAPA, Surakschha" userId="6366e6fe-48ec-4b01-b951-ea9d77299345" providerId="ADAL" clId="{338B1819-2F3E-4F2B-8EF7-963083816EBF}" dt="2023-04-21T05:52:19.497" v="525" actId="478"/>
          <ac:picMkLst>
            <pc:docMk/>
            <pc:sldMk cId="3777244527" sldId="450"/>
            <ac:picMk id="7" creationId="{D55DDB52-190A-4347-A717-D04575BB2C31}"/>
          </ac:picMkLst>
        </pc:picChg>
      </pc:sldChg>
      <pc:sldChg chg="addSp delSp modSp add mod setBg">
        <pc:chgData name="THAPA, Surakschha" userId="6366e6fe-48ec-4b01-b951-ea9d77299345" providerId="ADAL" clId="{338B1819-2F3E-4F2B-8EF7-963083816EBF}" dt="2023-04-21T05:54:32.979" v="555" actId="1076"/>
        <pc:sldMkLst>
          <pc:docMk/>
          <pc:sldMk cId="3448348778" sldId="451"/>
        </pc:sldMkLst>
        <pc:spChg chg="del">
          <ac:chgData name="THAPA, Surakschha" userId="6366e6fe-48ec-4b01-b951-ea9d77299345" providerId="ADAL" clId="{338B1819-2F3E-4F2B-8EF7-963083816EBF}" dt="2023-04-21T05:52:44.361" v="529" actId="478"/>
          <ac:spMkLst>
            <pc:docMk/>
            <pc:sldMk cId="3448348778" sldId="451"/>
            <ac:spMk id="4" creationId="{0318F64D-A5EA-4295-8050-E644CF9833D7}"/>
          </ac:spMkLst>
        </pc:spChg>
        <pc:spChg chg="ord">
          <ac:chgData name="THAPA, Surakschha" userId="6366e6fe-48ec-4b01-b951-ea9d77299345" providerId="ADAL" clId="{338B1819-2F3E-4F2B-8EF7-963083816EBF}" dt="2023-04-21T05:54:25.782" v="552" actId="26606"/>
          <ac:spMkLst>
            <pc:docMk/>
            <pc:sldMk cId="3448348778" sldId="451"/>
            <ac:spMk id="5" creationId="{10A829A3-9662-4344-99FC-C8338D324BED}"/>
          </ac:spMkLst>
        </pc:spChg>
        <pc:spChg chg="add del">
          <ac:chgData name="THAPA, Surakschha" userId="6366e6fe-48ec-4b01-b951-ea9d77299345" providerId="ADAL" clId="{338B1819-2F3E-4F2B-8EF7-963083816EBF}" dt="2023-04-21T05:54:25.782" v="552" actId="26606"/>
          <ac:spMkLst>
            <pc:docMk/>
            <pc:sldMk cId="3448348778" sldId="451"/>
            <ac:spMk id="10" creationId="{42A4FC2C-047E-45A5-965D-8E1E3BF09BC6}"/>
          </ac:spMkLst>
        </pc:spChg>
        <pc:picChg chg="add mod">
          <ac:chgData name="THAPA, Surakschha" userId="6366e6fe-48ec-4b01-b951-ea9d77299345" providerId="ADAL" clId="{338B1819-2F3E-4F2B-8EF7-963083816EBF}" dt="2023-04-21T05:54:32.979" v="555" actId="1076"/>
          <ac:picMkLst>
            <pc:docMk/>
            <pc:sldMk cId="3448348778" sldId="451"/>
            <ac:picMk id="3" creationId="{1781A2B3-3068-4839-9564-49BC8DECE154}"/>
          </ac:picMkLst>
        </pc:picChg>
        <pc:picChg chg="del">
          <ac:chgData name="THAPA, Surakschha" userId="6366e6fe-48ec-4b01-b951-ea9d77299345" providerId="ADAL" clId="{338B1819-2F3E-4F2B-8EF7-963083816EBF}" dt="2023-04-21T05:52:23.922" v="527" actId="478"/>
          <ac:picMkLst>
            <pc:docMk/>
            <pc:sldMk cId="3448348778" sldId="451"/>
            <ac:picMk id="7" creationId="{5E1088E2-ECF9-47F1-89F5-2DEDCAB9B034}"/>
          </ac:picMkLst>
        </pc:picChg>
      </pc:sldChg>
      <pc:sldChg chg="addSp delSp modSp add mod setBg">
        <pc:chgData name="THAPA, Surakschha" userId="6366e6fe-48ec-4b01-b951-ea9d77299345" providerId="ADAL" clId="{338B1819-2F3E-4F2B-8EF7-963083816EBF}" dt="2023-04-21T05:54:39.325" v="557" actId="26606"/>
        <pc:sldMkLst>
          <pc:docMk/>
          <pc:sldMk cId="1162799141" sldId="452"/>
        </pc:sldMkLst>
        <pc:spChg chg="del">
          <ac:chgData name="THAPA, Surakschha" userId="6366e6fe-48ec-4b01-b951-ea9d77299345" providerId="ADAL" clId="{338B1819-2F3E-4F2B-8EF7-963083816EBF}" dt="2023-04-21T05:54:36.485" v="556" actId="478"/>
          <ac:spMkLst>
            <pc:docMk/>
            <pc:sldMk cId="1162799141" sldId="452"/>
            <ac:spMk id="4" creationId="{3E9B107F-FA6C-4A2E-8F1D-5CEB28BE8195}"/>
          </ac:spMkLst>
        </pc:spChg>
        <pc:spChg chg="ord">
          <ac:chgData name="THAPA, Surakschha" userId="6366e6fe-48ec-4b01-b951-ea9d77299345" providerId="ADAL" clId="{338B1819-2F3E-4F2B-8EF7-963083816EBF}" dt="2023-04-21T05:54:39.325" v="557" actId="26606"/>
          <ac:spMkLst>
            <pc:docMk/>
            <pc:sldMk cId="1162799141" sldId="452"/>
            <ac:spMk id="5" creationId="{80EE8C04-9CA0-4316-BC5D-8E35E1DE7E96}"/>
          </ac:spMkLst>
        </pc:spChg>
        <pc:picChg chg="add mod">
          <ac:chgData name="THAPA, Surakschha" userId="6366e6fe-48ec-4b01-b951-ea9d77299345" providerId="ADAL" clId="{338B1819-2F3E-4F2B-8EF7-963083816EBF}" dt="2023-04-21T05:54:39.325" v="557" actId="26606"/>
          <ac:picMkLst>
            <pc:docMk/>
            <pc:sldMk cId="1162799141" sldId="452"/>
            <ac:picMk id="3" creationId="{6A509E94-D2C1-4EE8-B274-CA5484719332}"/>
          </ac:picMkLst>
        </pc:picChg>
        <pc:picChg chg="del">
          <ac:chgData name="THAPA, Surakschha" userId="6366e6fe-48ec-4b01-b951-ea9d77299345" providerId="ADAL" clId="{338B1819-2F3E-4F2B-8EF7-963083816EBF}" dt="2023-04-21T05:53:16.249" v="530" actId="478"/>
          <ac:picMkLst>
            <pc:docMk/>
            <pc:sldMk cId="1162799141" sldId="452"/>
            <ac:picMk id="7" creationId="{64B7E8A6-06D0-43EA-B006-5D711B74339D}"/>
          </ac:picMkLst>
        </pc:picChg>
      </pc:sldChg>
      <pc:sldChg chg="modSp add mod">
        <pc:chgData name="THAPA, Surakschha" userId="6366e6fe-48ec-4b01-b951-ea9d77299345" providerId="ADAL" clId="{338B1819-2F3E-4F2B-8EF7-963083816EBF}" dt="2023-04-21T05:40:21.931" v="310" actId="207"/>
        <pc:sldMkLst>
          <pc:docMk/>
          <pc:sldMk cId="414397533" sldId="453"/>
        </pc:sldMkLst>
        <pc:spChg chg="mod">
          <ac:chgData name="THAPA, Surakschha" userId="6366e6fe-48ec-4b01-b951-ea9d77299345" providerId="ADAL" clId="{338B1819-2F3E-4F2B-8EF7-963083816EBF}" dt="2023-04-21T05:40:14.695" v="308" actId="207"/>
          <ac:spMkLst>
            <pc:docMk/>
            <pc:sldMk cId="414397533" sldId="453"/>
            <ac:spMk id="3" creationId="{2B7B7852-3CF9-49E6-8474-87352BABB358}"/>
          </ac:spMkLst>
        </pc:spChg>
        <pc:spChg chg="mod">
          <ac:chgData name="THAPA, Surakschha" userId="6366e6fe-48ec-4b01-b951-ea9d77299345" providerId="ADAL" clId="{338B1819-2F3E-4F2B-8EF7-963083816EBF}" dt="2023-04-21T05:40:21.931" v="310" actId="207"/>
          <ac:spMkLst>
            <pc:docMk/>
            <pc:sldMk cId="414397533" sldId="453"/>
            <ac:spMk id="8" creationId="{1B5EDC6E-C562-4891-941C-9D83097CCDB9}"/>
          </ac:spMkLst>
        </pc:spChg>
        <pc:spChg chg="mod">
          <ac:chgData name="THAPA, Surakschha" userId="6366e6fe-48ec-4b01-b951-ea9d77299345" providerId="ADAL" clId="{338B1819-2F3E-4F2B-8EF7-963083816EBF}" dt="2023-04-21T05:40:19.632" v="309" actId="207"/>
          <ac:spMkLst>
            <pc:docMk/>
            <pc:sldMk cId="414397533" sldId="453"/>
            <ac:spMk id="9" creationId="{C9028FC6-4F94-4BC0-B0A4-CB08BFF92D91}"/>
          </ac:spMkLst>
        </pc:spChg>
      </pc:sldChg>
      <pc:sldChg chg="delSp modSp add mod">
        <pc:chgData name="THAPA, Surakschha" userId="6366e6fe-48ec-4b01-b951-ea9d77299345" providerId="ADAL" clId="{338B1819-2F3E-4F2B-8EF7-963083816EBF}" dt="2023-04-21T05:36:37.147" v="278" actId="27636"/>
        <pc:sldMkLst>
          <pc:docMk/>
          <pc:sldMk cId="2727537978" sldId="455"/>
        </pc:sldMkLst>
        <pc:spChg chg="mod">
          <ac:chgData name="THAPA, Surakschha" userId="6366e6fe-48ec-4b01-b951-ea9d77299345" providerId="ADAL" clId="{338B1819-2F3E-4F2B-8EF7-963083816EBF}" dt="2023-04-21T05:35:41.329" v="251" actId="20577"/>
          <ac:spMkLst>
            <pc:docMk/>
            <pc:sldMk cId="2727537978" sldId="455"/>
            <ac:spMk id="2" creationId="{B98A4282-5F37-4143-B708-5376D62792D0}"/>
          </ac:spMkLst>
        </pc:spChg>
        <pc:spChg chg="mod">
          <ac:chgData name="THAPA, Surakschha" userId="6366e6fe-48ec-4b01-b951-ea9d77299345" providerId="ADAL" clId="{338B1819-2F3E-4F2B-8EF7-963083816EBF}" dt="2023-04-21T05:36:37.147" v="278" actId="27636"/>
          <ac:spMkLst>
            <pc:docMk/>
            <pc:sldMk cId="2727537978" sldId="455"/>
            <ac:spMk id="3" creationId="{D931F2AF-61B8-40B0-B5B6-52FE418DBFF4}"/>
          </ac:spMkLst>
        </pc:spChg>
        <pc:spChg chg="del">
          <ac:chgData name="THAPA, Surakschha" userId="6366e6fe-48ec-4b01-b951-ea9d77299345" providerId="ADAL" clId="{338B1819-2F3E-4F2B-8EF7-963083816EBF}" dt="2023-04-21T05:34:03.694" v="210" actId="478"/>
          <ac:spMkLst>
            <pc:docMk/>
            <pc:sldMk cId="2727537978" sldId="455"/>
            <ac:spMk id="4" creationId="{0E3DA661-94EA-466C-B963-3AE791FF4D1A}"/>
          </ac:spMkLst>
        </pc:spChg>
      </pc:sldChg>
      <pc:sldChg chg="addSp delSp modSp add del mod">
        <pc:chgData name="THAPA, Surakschha" userId="6366e6fe-48ec-4b01-b951-ea9d77299345" providerId="ADAL" clId="{338B1819-2F3E-4F2B-8EF7-963083816EBF}" dt="2023-04-21T05:36:40.204" v="279" actId="47"/>
        <pc:sldMkLst>
          <pc:docMk/>
          <pc:sldMk cId="722466113" sldId="456"/>
        </pc:sldMkLst>
        <pc:spChg chg="del">
          <ac:chgData name="THAPA, Surakschha" userId="6366e6fe-48ec-4b01-b951-ea9d77299345" providerId="ADAL" clId="{338B1819-2F3E-4F2B-8EF7-963083816EBF}" dt="2023-04-21T05:34:47.801" v="222" actId="478"/>
          <ac:spMkLst>
            <pc:docMk/>
            <pc:sldMk cId="722466113" sldId="456"/>
            <ac:spMk id="2" creationId="{8CD0713E-9C2A-433D-AF66-467DCE9275E7}"/>
          </ac:spMkLst>
        </pc:spChg>
        <pc:spChg chg="add del mod">
          <ac:chgData name="THAPA, Surakschha" userId="6366e6fe-48ec-4b01-b951-ea9d77299345" providerId="ADAL" clId="{338B1819-2F3E-4F2B-8EF7-963083816EBF}" dt="2023-04-21T05:36:01.490" v="259" actId="21"/>
          <ac:spMkLst>
            <pc:docMk/>
            <pc:sldMk cId="722466113" sldId="456"/>
            <ac:spMk id="3" creationId="{72CB7AFF-E6FB-43DC-AF43-D3F18011F583}"/>
          </ac:spMkLst>
        </pc:spChg>
        <pc:spChg chg="del">
          <ac:chgData name="THAPA, Surakschha" userId="6366e6fe-48ec-4b01-b951-ea9d77299345" providerId="ADAL" clId="{338B1819-2F3E-4F2B-8EF7-963083816EBF}" dt="2023-04-21T05:34:50.986" v="223" actId="478"/>
          <ac:spMkLst>
            <pc:docMk/>
            <pc:sldMk cId="722466113" sldId="456"/>
            <ac:spMk id="4" creationId="{B8E21AF5-83FB-42D2-9D9C-A756250DD770}"/>
          </ac:spMkLst>
        </pc:spChg>
        <pc:spChg chg="add del mod">
          <ac:chgData name="THAPA, Surakschha" userId="6366e6fe-48ec-4b01-b951-ea9d77299345" providerId="ADAL" clId="{338B1819-2F3E-4F2B-8EF7-963083816EBF}" dt="2023-04-21T05:34:45.677" v="221" actId="478"/>
          <ac:spMkLst>
            <pc:docMk/>
            <pc:sldMk cId="722466113" sldId="456"/>
            <ac:spMk id="7" creationId="{86784105-E8B4-4B2B-B101-8B9A6F256BD9}"/>
          </ac:spMkLst>
        </pc:spChg>
      </pc:sldChg>
      <pc:sldChg chg="delSp add mod">
        <pc:chgData name="THAPA, Surakschha" userId="6366e6fe-48ec-4b01-b951-ea9d77299345" providerId="ADAL" clId="{338B1819-2F3E-4F2B-8EF7-963083816EBF}" dt="2023-04-21T05:25:14.078" v="97" actId="478"/>
        <pc:sldMkLst>
          <pc:docMk/>
          <pc:sldMk cId="1751333429" sldId="459"/>
        </pc:sldMkLst>
        <pc:spChg chg="del">
          <ac:chgData name="THAPA, Surakschha" userId="6366e6fe-48ec-4b01-b951-ea9d77299345" providerId="ADAL" clId="{338B1819-2F3E-4F2B-8EF7-963083816EBF}" dt="2023-04-21T05:25:14.078" v="97" actId="478"/>
          <ac:spMkLst>
            <pc:docMk/>
            <pc:sldMk cId="1751333429" sldId="459"/>
            <ac:spMk id="4" creationId="{A59FEC55-0670-4FE6-B216-ADA21EF37632}"/>
          </ac:spMkLst>
        </pc:spChg>
      </pc:sldChg>
      <pc:sldChg chg="modSp del mod">
        <pc:chgData name="THAPA, Surakschha" userId="6366e6fe-48ec-4b01-b951-ea9d77299345" providerId="ADAL" clId="{338B1819-2F3E-4F2B-8EF7-963083816EBF}" dt="2023-04-21T05:39:08.412" v="297" actId="47"/>
        <pc:sldMkLst>
          <pc:docMk/>
          <pc:sldMk cId="3897568605" sldId="776"/>
        </pc:sldMkLst>
        <pc:spChg chg="mod">
          <ac:chgData name="THAPA, Surakschha" userId="6366e6fe-48ec-4b01-b951-ea9d77299345" providerId="ADAL" clId="{338B1819-2F3E-4F2B-8EF7-963083816EBF}" dt="2023-04-20T08:12:05.309" v="14" actId="14100"/>
          <ac:spMkLst>
            <pc:docMk/>
            <pc:sldMk cId="3897568605" sldId="776"/>
            <ac:spMk id="13" creationId="{882BAC63-AA4B-46B7-9E2E-D29FEC3EF1F9}"/>
          </ac:spMkLst>
        </pc:spChg>
        <pc:grpChg chg="mod">
          <ac:chgData name="THAPA, Surakschha" userId="6366e6fe-48ec-4b01-b951-ea9d77299345" providerId="ADAL" clId="{338B1819-2F3E-4F2B-8EF7-963083816EBF}" dt="2023-04-20T08:11:46.233" v="0" actId="14100"/>
          <ac:grpSpMkLst>
            <pc:docMk/>
            <pc:sldMk cId="3897568605" sldId="776"/>
            <ac:grpSpMk id="30" creationId="{4152D6EF-C7B7-4755-84F2-583C365C6F8A}"/>
          </ac:grpSpMkLst>
        </pc:grpChg>
        <pc:cxnChg chg="mod">
          <ac:chgData name="THAPA, Surakschha" userId="6366e6fe-48ec-4b01-b951-ea9d77299345" providerId="ADAL" clId="{338B1819-2F3E-4F2B-8EF7-963083816EBF}" dt="2023-04-20T08:12:14.426" v="17" actId="14100"/>
          <ac:cxnSpMkLst>
            <pc:docMk/>
            <pc:sldMk cId="3897568605" sldId="776"/>
            <ac:cxnSpMk id="17" creationId="{68512760-3ED8-4326-B48C-215B2E31044F}"/>
          </ac:cxnSpMkLst>
        </pc:cxnChg>
      </pc:sldChg>
      <pc:sldChg chg="add del">
        <pc:chgData name="THAPA, Surakschha" userId="6366e6fe-48ec-4b01-b951-ea9d77299345" providerId="ADAL" clId="{338B1819-2F3E-4F2B-8EF7-963083816EBF}" dt="2023-04-20T08:33:57.438" v="74" actId="2696"/>
        <pc:sldMkLst>
          <pc:docMk/>
          <pc:sldMk cId="74188395" sldId="782"/>
        </pc:sldMkLst>
      </pc:sldChg>
      <pc:sldChg chg="add">
        <pc:chgData name="THAPA, Surakschha" userId="6366e6fe-48ec-4b01-b951-ea9d77299345" providerId="ADAL" clId="{338B1819-2F3E-4F2B-8EF7-963083816EBF}" dt="2023-04-20T08:34:03.567" v="75"/>
        <pc:sldMkLst>
          <pc:docMk/>
          <pc:sldMk cId="2533606293" sldId="782"/>
        </pc:sldMkLst>
      </pc:sldChg>
      <pc:sldChg chg="add">
        <pc:chgData name="THAPA, Surakschha" userId="6366e6fe-48ec-4b01-b951-ea9d77299345" providerId="ADAL" clId="{338B1819-2F3E-4F2B-8EF7-963083816EBF}" dt="2023-04-20T08:34:03.567" v="75"/>
        <pc:sldMkLst>
          <pc:docMk/>
          <pc:sldMk cId="2928038953" sldId="783"/>
        </pc:sldMkLst>
      </pc:sldChg>
      <pc:sldChg chg="add del">
        <pc:chgData name="THAPA, Surakschha" userId="6366e6fe-48ec-4b01-b951-ea9d77299345" providerId="ADAL" clId="{338B1819-2F3E-4F2B-8EF7-963083816EBF}" dt="2023-04-20T08:33:57.438" v="74" actId="2696"/>
        <pc:sldMkLst>
          <pc:docMk/>
          <pc:sldMk cId="3697899724" sldId="783"/>
        </pc:sldMkLst>
      </pc:sldChg>
      <pc:sldChg chg="add">
        <pc:chgData name="THAPA, Surakschha" userId="6366e6fe-48ec-4b01-b951-ea9d77299345" providerId="ADAL" clId="{338B1819-2F3E-4F2B-8EF7-963083816EBF}" dt="2023-04-20T08:32:50.782" v="72"/>
        <pc:sldMkLst>
          <pc:docMk/>
          <pc:sldMk cId="1126211663" sldId="784"/>
        </pc:sldMkLst>
      </pc:sldChg>
      <pc:sldChg chg="add">
        <pc:chgData name="THAPA, Surakschha" userId="6366e6fe-48ec-4b01-b951-ea9d77299345" providerId="ADAL" clId="{338B1819-2F3E-4F2B-8EF7-963083816EBF}" dt="2023-04-20T08:32:50.782" v="72"/>
        <pc:sldMkLst>
          <pc:docMk/>
          <pc:sldMk cId="1820102952" sldId="785"/>
        </pc:sldMkLst>
      </pc:sldChg>
      <pc:sldChg chg="add del">
        <pc:chgData name="THAPA, Surakschha" userId="6366e6fe-48ec-4b01-b951-ea9d77299345" providerId="ADAL" clId="{338B1819-2F3E-4F2B-8EF7-963083816EBF}" dt="2023-04-21T06:42:46.188" v="563"/>
        <pc:sldMkLst>
          <pc:docMk/>
          <pc:sldMk cId="915996532" sldId="802"/>
        </pc:sldMkLst>
      </pc:sldChg>
      <pc:sldChg chg="addSp delSp modSp add del mod setBg">
        <pc:chgData name="THAPA, Surakschha" userId="6366e6fe-48ec-4b01-b951-ea9d77299345" providerId="ADAL" clId="{338B1819-2F3E-4F2B-8EF7-963083816EBF}" dt="2023-04-21T06:42:55.860" v="564" actId="2696"/>
        <pc:sldMkLst>
          <pc:docMk/>
          <pc:sldMk cId="996923787" sldId="802"/>
        </pc:sldMkLst>
        <pc:spChg chg="add del">
          <ac:chgData name="THAPA, Surakschha" userId="6366e6fe-48ec-4b01-b951-ea9d77299345" providerId="ADAL" clId="{338B1819-2F3E-4F2B-8EF7-963083816EBF}" dt="2023-04-20T08:14:10.312" v="36" actId="26606"/>
          <ac:spMkLst>
            <pc:docMk/>
            <pc:sldMk cId="996923787" sldId="802"/>
            <ac:spMk id="9" creationId="{42A4FC2C-047E-45A5-965D-8E1E3BF09BC6}"/>
          </ac:spMkLst>
        </pc:spChg>
        <pc:spChg chg="add del">
          <ac:chgData name="THAPA, Surakschha" userId="6366e6fe-48ec-4b01-b951-ea9d77299345" providerId="ADAL" clId="{338B1819-2F3E-4F2B-8EF7-963083816EBF}" dt="2023-04-20T08:13:57.456" v="26" actId="26606"/>
          <ac:spMkLst>
            <pc:docMk/>
            <pc:sldMk cId="996923787" sldId="802"/>
            <ac:spMk id="14" creationId="{42A4FC2C-047E-45A5-965D-8E1E3BF09BC6}"/>
          </ac:spMkLst>
        </pc:spChg>
        <pc:spChg chg="add del">
          <ac:chgData name="THAPA, Surakschha" userId="6366e6fe-48ec-4b01-b951-ea9d77299345" providerId="ADAL" clId="{338B1819-2F3E-4F2B-8EF7-963083816EBF}" dt="2023-04-20T08:13:59.082" v="28" actId="26606"/>
          <ac:spMkLst>
            <pc:docMk/>
            <pc:sldMk cId="996923787" sldId="802"/>
            <ac:spMk id="16" creationId="{4613B4A9-1C7C-4729-A016-AB42D3979460}"/>
          </ac:spMkLst>
        </pc:spChg>
        <pc:spChg chg="add del">
          <ac:chgData name="THAPA, Surakschha" userId="6366e6fe-48ec-4b01-b951-ea9d77299345" providerId="ADAL" clId="{338B1819-2F3E-4F2B-8EF7-963083816EBF}" dt="2023-04-20T08:14:02.081" v="30" actId="26606"/>
          <ac:spMkLst>
            <pc:docMk/>
            <pc:sldMk cId="996923787" sldId="802"/>
            <ac:spMk id="18" creationId="{E559D998-AB6C-46E1-B394-118E9A1E2D62}"/>
          </ac:spMkLst>
        </pc:spChg>
        <pc:spChg chg="add del">
          <ac:chgData name="THAPA, Surakschha" userId="6366e6fe-48ec-4b01-b951-ea9d77299345" providerId="ADAL" clId="{338B1819-2F3E-4F2B-8EF7-963083816EBF}" dt="2023-04-20T08:14:10.308" v="34" actId="26606"/>
          <ac:spMkLst>
            <pc:docMk/>
            <pc:sldMk cId="996923787" sldId="802"/>
            <ac:spMk id="20" creationId="{3783CA14-24A1-485C-8B30-D6A5D87987AD}"/>
          </ac:spMkLst>
        </pc:spChg>
        <pc:spChg chg="add del">
          <ac:chgData name="THAPA, Surakschha" userId="6366e6fe-48ec-4b01-b951-ea9d77299345" providerId="ADAL" clId="{338B1819-2F3E-4F2B-8EF7-963083816EBF}" dt="2023-04-20T08:14:10.308" v="34" actId="26606"/>
          <ac:spMkLst>
            <pc:docMk/>
            <pc:sldMk cId="996923787" sldId="802"/>
            <ac:spMk id="21" creationId="{F3060C83-F051-4F0E-ABAD-AA0DFC48B218}"/>
          </ac:spMkLst>
        </pc:spChg>
        <pc:spChg chg="add del">
          <ac:chgData name="THAPA, Surakschha" userId="6366e6fe-48ec-4b01-b951-ea9d77299345" providerId="ADAL" clId="{338B1819-2F3E-4F2B-8EF7-963083816EBF}" dt="2023-04-20T08:14:10.308" v="34" actId="26606"/>
          <ac:spMkLst>
            <pc:docMk/>
            <pc:sldMk cId="996923787" sldId="802"/>
            <ac:spMk id="22" creationId="{9A97C86A-04D6-40F7-AE84-31AB43E6A846}"/>
          </ac:spMkLst>
        </pc:spChg>
        <pc:spChg chg="add del">
          <ac:chgData name="THAPA, Surakschha" userId="6366e6fe-48ec-4b01-b951-ea9d77299345" providerId="ADAL" clId="{338B1819-2F3E-4F2B-8EF7-963083816EBF}" dt="2023-04-20T08:14:10.308" v="34" actId="26606"/>
          <ac:spMkLst>
            <pc:docMk/>
            <pc:sldMk cId="996923787" sldId="802"/>
            <ac:spMk id="23" creationId="{83C98ABE-055B-441F-B07E-44F97F083C39}"/>
          </ac:spMkLst>
        </pc:spChg>
        <pc:spChg chg="add del">
          <ac:chgData name="THAPA, Surakschha" userId="6366e6fe-48ec-4b01-b951-ea9d77299345" providerId="ADAL" clId="{338B1819-2F3E-4F2B-8EF7-963083816EBF}" dt="2023-04-20T08:14:10.308" v="34" actId="26606"/>
          <ac:spMkLst>
            <pc:docMk/>
            <pc:sldMk cId="996923787" sldId="802"/>
            <ac:spMk id="24" creationId="{FF9F2414-84E8-453E-B1F3-389FDE8192D9}"/>
          </ac:spMkLst>
        </pc:spChg>
        <pc:spChg chg="add del">
          <ac:chgData name="THAPA, Surakschha" userId="6366e6fe-48ec-4b01-b951-ea9d77299345" providerId="ADAL" clId="{338B1819-2F3E-4F2B-8EF7-963083816EBF}" dt="2023-04-20T08:14:10.308" v="34" actId="26606"/>
          <ac:spMkLst>
            <pc:docMk/>
            <pc:sldMk cId="996923787" sldId="802"/>
            <ac:spMk id="25" creationId="{29FDB030-9B49-4CED-8CCD-4D99382388AC}"/>
          </ac:spMkLst>
        </pc:spChg>
        <pc:spChg chg="add del">
          <ac:chgData name="THAPA, Surakschha" userId="6366e6fe-48ec-4b01-b951-ea9d77299345" providerId="ADAL" clId="{338B1819-2F3E-4F2B-8EF7-963083816EBF}" dt="2023-04-20T08:14:10.308" v="34" actId="26606"/>
          <ac:spMkLst>
            <pc:docMk/>
            <pc:sldMk cId="996923787" sldId="802"/>
            <ac:spMk id="26" creationId="{3ECA69A1-7536-43AC-85EF-C7106179F5ED}"/>
          </ac:spMkLst>
        </pc:spChg>
        <pc:picChg chg="del">
          <ac:chgData name="THAPA, Surakschha" userId="6366e6fe-48ec-4b01-b951-ea9d77299345" providerId="ADAL" clId="{338B1819-2F3E-4F2B-8EF7-963083816EBF}" dt="2023-04-20T08:13:28.127" v="18" actId="478"/>
          <ac:picMkLst>
            <pc:docMk/>
            <pc:sldMk cId="996923787" sldId="802"/>
            <ac:picMk id="2" creationId="{E885B9CD-8DC1-4185-80C8-5AB093C431DD}"/>
          </ac:picMkLst>
        </pc:picChg>
        <pc:picChg chg="add mod">
          <ac:chgData name="THAPA, Surakschha" userId="6366e6fe-48ec-4b01-b951-ea9d77299345" providerId="ADAL" clId="{338B1819-2F3E-4F2B-8EF7-963083816EBF}" dt="2023-04-20T08:14:29.612" v="42" actId="1076"/>
          <ac:picMkLst>
            <pc:docMk/>
            <pc:sldMk cId="996923787" sldId="802"/>
            <ac:picMk id="4" creationId="{1EE53EAC-159B-4972-BCD9-FE04B2954FB4}"/>
          </ac:picMkLst>
        </pc:picChg>
      </pc:sldChg>
      <pc:sldChg chg="add">
        <pc:chgData name="THAPA, Surakschha" userId="6366e6fe-48ec-4b01-b951-ea9d77299345" providerId="ADAL" clId="{338B1819-2F3E-4F2B-8EF7-963083816EBF}" dt="2023-04-20T08:34:03.567" v="75"/>
        <pc:sldMkLst>
          <pc:docMk/>
          <pc:sldMk cId="1320907445" sldId="807"/>
        </pc:sldMkLst>
      </pc:sldChg>
      <pc:sldChg chg="add del">
        <pc:chgData name="THAPA, Surakschha" userId="6366e6fe-48ec-4b01-b951-ea9d77299345" providerId="ADAL" clId="{338B1819-2F3E-4F2B-8EF7-963083816EBF}" dt="2023-04-20T08:33:57.438" v="74" actId="2696"/>
        <pc:sldMkLst>
          <pc:docMk/>
          <pc:sldMk cId="3047510744" sldId="807"/>
        </pc:sldMkLst>
      </pc:sldChg>
      <pc:sldChg chg="add del">
        <pc:chgData name="THAPA, Surakschha" userId="6366e6fe-48ec-4b01-b951-ea9d77299345" providerId="ADAL" clId="{338B1819-2F3E-4F2B-8EF7-963083816EBF}" dt="2023-04-20T08:33:57.438" v="74" actId="2696"/>
        <pc:sldMkLst>
          <pc:docMk/>
          <pc:sldMk cId="2821114263" sldId="808"/>
        </pc:sldMkLst>
      </pc:sldChg>
      <pc:sldChg chg="add">
        <pc:chgData name="THAPA, Surakschha" userId="6366e6fe-48ec-4b01-b951-ea9d77299345" providerId="ADAL" clId="{338B1819-2F3E-4F2B-8EF7-963083816EBF}" dt="2023-04-20T08:34:03.567" v="75"/>
        <pc:sldMkLst>
          <pc:docMk/>
          <pc:sldMk cId="4283974527" sldId="808"/>
        </pc:sldMkLst>
      </pc:sldChg>
      <pc:sldChg chg="add">
        <pc:chgData name="THAPA, Surakschha" userId="6366e6fe-48ec-4b01-b951-ea9d77299345" providerId="ADAL" clId="{338B1819-2F3E-4F2B-8EF7-963083816EBF}" dt="2023-04-20T08:32:50.782" v="72"/>
        <pc:sldMkLst>
          <pc:docMk/>
          <pc:sldMk cId="4073167533" sldId="809"/>
        </pc:sldMkLst>
      </pc:sldChg>
      <pc:sldChg chg="add">
        <pc:chgData name="THAPA, Surakschha" userId="6366e6fe-48ec-4b01-b951-ea9d77299345" providerId="ADAL" clId="{338B1819-2F3E-4F2B-8EF7-963083816EBF}" dt="2023-04-20T08:32:50.782" v="72"/>
        <pc:sldMkLst>
          <pc:docMk/>
          <pc:sldMk cId="697993818" sldId="810"/>
        </pc:sldMkLst>
      </pc:sldChg>
      <pc:sldChg chg="add">
        <pc:chgData name="THAPA, Surakschha" userId="6366e6fe-48ec-4b01-b951-ea9d77299345" providerId="ADAL" clId="{338B1819-2F3E-4F2B-8EF7-963083816EBF}" dt="2023-04-20T08:32:50.782" v="72"/>
        <pc:sldMkLst>
          <pc:docMk/>
          <pc:sldMk cId="2588662861" sldId="811"/>
        </pc:sldMkLst>
      </pc:sldChg>
      <pc:sldChg chg="add">
        <pc:chgData name="THAPA, Surakschha" userId="6366e6fe-48ec-4b01-b951-ea9d77299345" providerId="ADAL" clId="{338B1819-2F3E-4F2B-8EF7-963083816EBF}" dt="2023-04-20T08:32:50.782" v="72"/>
        <pc:sldMkLst>
          <pc:docMk/>
          <pc:sldMk cId="3327478476" sldId="812"/>
        </pc:sldMkLst>
      </pc:sldChg>
      <pc:sldChg chg="add">
        <pc:chgData name="THAPA, Surakschha" userId="6366e6fe-48ec-4b01-b951-ea9d77299345" providerId="ADAL" clId="{338B1819-2F3E-4F2B-8EF7-963083816EBF}" dt="2023-04-20T08:32:50.782" v="72"/>
        <pc:sldMkLst>
          <pc:docMk/>
          <pc:sldMk cId="43186718" sldId="816"/>
        </pc:sldMkLst>
      </pc:sldChg>
      <pc:sldChg chg="add">
        <pc:chgData name="THAPA, Surakschha" userId="6366e6fe-48ec-4b01-b951-ea9d77299345" providerId="ADAL" clId="{338B1819-2F3E-4F2B-8EF7-963083816EBF}" dt="2023-04-20T08:32:50.782" v="72"/>
        <pc:sldMkLst>
          <pc:docMk/>
          <pc:sldMk cId="3039172126" sldId="817"/>
        </pc:sldMkLst>
      </pc:sldChg>
      <pc:sldChg chg="add">
        <pc:chgData name="THAPA, Surakschha" userId="6366e6fe-48ec-4b01-b951-ea9d77299345" providerId="ADAL" clId="{338B1819-2F3E-4F2B-8EF7-963083816EBF}" dt="2023-04-20T08:32:50.782" v="72"/>
        <pc:sldMkLst>
          <pc:docMk/>
          <pc:sldMk cId="621387726" sldId="818"/>
        </pc:sldMkLst>
      </pc:sldChg>
      <pc:sldChg chg="add">
        <pc:chgData name="THAPA, Surakschha" userId="6366e6fe-48ec-4b01-b951-ea9d77299345" providerId="ADAL" clId="{338B1819-2F3E-4F2B-8EF7-963083816EBF}" dt="2023-04-20T08:32:50.782" v="72"/>
        <pc:sldMkLst>
          <pc:docMk/>
          <pc:sldMk cId="3843103226" sldId="819"/>
        </pc:sldMkLst>
      </pc:sldChg>
      <pc:sldChg chg="add">
        <pc:chgData name="THAPA, Surakschha" userId="6366e6fe-48ec-4b01-b951-ea9d77299345" providerId="ADAL" clId="{338B1819-2F3E-4F2B-8EF7-963083816EBF}" dt="2023-04-20T08:32:50.782" v="72"/>
        <pc:sldMkLst>
          <pc:docMk/>
          <pc:sldMk cId="1771651420" sldId="820"/>
        </pc:sldMkLst>
      </pc:sldChg>
      <pc:sldChg chg="add">
        <pc:chgData name="THAPA, Surakschha" userId="6366e6fe-48ec-4b01-b951-ea9d77299345" providerId="ADAL" clId="{338B1819-2F3E-4F2B-8EF7-963083816EBF}" dt="2023-04-20T08:32:50.782" v="72"/>
        <pc:sldMkLst>
          <pc:docMk/>
          <pc:sldMk cId="4001724175" sldId="821"/>
        </pc:sldMkLst>
      </pc:sldChg>
      <pc:sldChg chg="delSp modSp add mod">
        <pc:chgData name="THAPA, Surakschha" userId="6366e6fe-48ec-4b01-b951-ea9d77299345" providerId="ADAL" clId="{338B1819-2F3E-4F2B-8EF7-963083816EBF}" dt="2023-04-21T05:31:52.819" v="182" actId="20577"/>
        <pc:sldMkLst>
          <pc:docMk/>
          <pc:sldMk cId="2894595123" sldId="825"/>
        </pc:sldMkLst>
        <pc:spChg chg="mod">
          <ac:chgData name="THAPA, Surakschha" userId="6366e6fe-48ec-4b01-b951-ea9d77299345" providerId="ADAL" clId="{338B1819-2F3E-4F2B-8EF7-963083816EBF}" dt="2023-04-21T05:29:10.724" v="152" actId="255"/>
          <ac:spMkLst>
            <pc:docMk/>
            <pc:sldMk cId="2894595123" sldId="825"/>
            <ac:spMk id="2" creationId="{FCE2818D-47A2-436A-9BA5-A015320FE400}"/>
          </ac:spMkLst>
        </pc:spChg>
        <pc:spChg chg="mod">
          <ac:chgData name="THAPA, Surakschha" userId="6366e6fe-48ec-4b01-b951-ea9d77299345" providerId="ADAL" clId="{338B1819-2F3E-4F2B-8EF7-963083816EBF}" dt="2023-04-21T05:31:52.819" v="182" actId="20577"/>
          <ac:spMkLst>
            <pc:docMk/>
            <pc:sldMk cId="2894595123" sldId="825"/>
            <ac:spMk id="3" creationId="{5DDB1F01-1762-4C94-A7B9-440AED5AD785}"/>
          </ac:spMkLst>
        </pc:spChg>
        <pc:spChg chg="del">
          <ac:chgData name="THAPA, Surakschha" userId="6366e6fe-48ec-4b01-b951-ea9d77299345" providerId="ADAL" clId="{338B1819-2F3E-4F2B-8EF7-963083816EBF}" dt="2023-04-21T05:29:20.387" v="155" actId="478"/>
          <ac:spMkLst>
            <pc:docMk/>
            <pc:sldMk cId="2894595123" sldId="825"/>
            <ac:spMk id="4" creationId="{6B221CA6-FFA2-4932-A9F5-25F964B4290F}"/>
          </ac:spMkLst>
        </pc:spChg>
      </pc:sldChg>
      <pc:sldChg chg="delSp modSp add mod">
        <pc:chgData name="THAPA, Surakschha" userId="6366e6fe-48ec-4b01-b951-ea9d77299345" providerId="ADAL" clId="{338B1819-2F3E-4F2B-8EF7-963083816EBF}" dt="2023-04-21T05:30:26.839" v="161" actId="478"/>
        <pc:sldMkLst>
          <pc:docMk/>
          <pc:sldMk cId="3452534129" sldId="827"/>
        </pc:sldMkLst>
        <pc:spChg chg="del">
          <ac:chgData name="THAPA, Surakschha" userId="6366e6fe-48ec-4b01-b951-ea9d77299345" providerId="ADAL" clId="{338B1819-2F3E-4F2B-8EF7-963083816EBF}" dt="2023-04-21T05:29:30.775" v="159" actId="478"/>
          <ac:spMkLst>
            <pc:docMk/>
            <pc:sldMk cId="3452534129" sldId="827"/>
            <ac:spMk id="2" creationId="{AE1CE779-72AF-4B46-A83E-43D9D3BECEDB}"/>
          </ac:spMkLst>
        </pc:spChg>
        <pc:spChg chg="del">
          <ac:chgData name="THAPA, Surakschha" userId="6366e6fe-48ec-4b01-b951-ea9d77299345" providerId="ADAL" clId="{338B1819-2F3E-4F2B-8EF7-963083816EBF}" dt="2023-04-21T05:30:26.839" v="161" actId="478"/>
          <ac:spMkLst>
            <pc:docMk/>
            <pc:sldMk cId="3452534129" sldId="827"/>
            <ac:spMk id="4" creationId="{2D891E54-1D46-45EA-A7A2-501CAFE6433E}"/>
          </ac:spMkLst>
        </pc:spChg>
        <pc:graphicFrameChg chg="modGraphic">
          <ac:chgData name="THAPA, Surakschha" userId="6366e6fe-48ec-4b01-b951-ea9d77299345" providerId="ADAL" clId="{338B1819-2F3E-4F2B-8EF7-963083816EBF}" dt="2023-04-21T05:29:37.860" v="160" actId="113"/>
          <ac:graphicFrameMkLst>
            <pc:docMk/>
            <pc:sldMk cId="3452534129" sldId="827"/>
            <ac:graphicFrameMk id="6" creationId="{EE1C0273-599B-4EEC-830F-57DA9352D3C9}"/>
          </ac:graphicFrameMkLst>
        </pc:graphicFrameChg>
      </pc:sldChg>
      <pc:sldChg chg="delSp modSp add mod">
        <pc:chgData name="THAPA, Surakschha" userId="6366e6fe-48ec-4b01-b951-ea9d77299345" providerId="ADAL" clId="{338B1819-2F3E-4F2B-8EF7-963083816EBF}" dt="2023-04-21T05:49:25.982" v="524" actId="20577"/>
        <pc:sldMkLst>
          <pc:docMk/>
          <pc:sldMk cId="1502225863" sldId="828"/>
        </pc:sldMkLst>
        <pc:spChg chg="mod">
          <ac:chgData name="THAPA, Surakschha" userId="6366e6fe-48ec-4b01-b951-ea9d77299345" providerId="ADAL" clId="{338B1819-2F3E-4F2B-8EF7-963083816EBF}" dt="2023-04-21T05:31:18.457" v="166" actId="14100"/>
          <ac:spMkLst>
            <pc:docMk/>
            <pc:sldMk cId="1502225863" sldId="828"/>
            <ac:spMk id="2" creationId="{646308BC-2D89-48B3-9B58-BBA61894AAD1}"/>
          </ac:spMkLst>
        </pc:spChg>
        <pc:spChg chg="mod">
          <ac:chgData name="THAPA, Surakschha" userId="6366e6fe-48ec-4b01-b951-ea9d77299345" providerId="ADAL" clId="{338B1819-2F3E-4F2B-8EF7-963083816EBF}" dt="2023-04-21T05:49:25.982" v="524" actId="20577"/>
          <ac:spMkLst>
            <pc:docMk/>
            <pc:sldMk cId="1502225863" sldId="828"/>
            <ac:spMk id="3" creationId="{E8F6D432-4EEA-4ECD-A419-09F1D8C31FE0}"/>
          </ac:spMkLst>
        </pc:spChg>
        <pc:spChg chg="del">
          <ac:chgData name="THAPA, Surakschha" userId="6366e6fe-48ec-4b01-b951-ea9d77299345" providerId="ADAL" clId="{338B1819-2F3E-4F2B-8EF7-963083816EBF}" dt="2023-04-21T05:31:29.395" v="171" actId="478"/>
          <ac:spMkLst>
            <pc:docMk/>
            <pc:sldMk cId="1502225863" sldId="828"/>
            <ac:spMk id="4" creationId="{3F2C559F-6CA2-468F-B1F3-F4F3F27F2F8E}"/>
          </ac:spMkLst>
        </pc:spChg>
      </pc:sldChg>
      <pc:sldChg chg="delSp modSp add mod">
        <pc:chgData name="THAPA, Surakschha" userId="6366e6fe-48ec-4b01-b951-ea9d77299345" providerId="ADAL" clId="{338B1819-2F3E-4F2B-8EF7-963083816EBF}" dt="2023-04-21T05:32:08.060" v="189" actId="27636"/>
        <pc:sldMkLst>
          <pc:docMk/>
          <pc:sldMk cId="2763655889" sldId="829"/>
        </pc:sldMkLst>
        <pc:spChg chg="del">
          <ac:chgData name="THAPA, Surakschha" userId="6366e6fe-48ec-4b01-b951-ea9d77299345" providerId="ADAL" clId="{338B1819-2F3E-4F2B-8EF7-963083816EBF}" dt="2023-04-21T05:31:56.342" v="183" actId="478"/>
          <ac:spMkLst>
            <pc:docMk/>
            <pc:sldMk cId="2763655889" sldId="829"/>
            <ac:spMk id="2" creationId="{E892AD64-1322-4F0F-8749-212ACBF00DBA}"/>
          </ac:spMkLst>
        </pc:spChg>
        <pc:spChg chg="mod">
          <ac:chgData name="THAPA, Surakschha" userId="6366e6fe-48ec-4b01-b951-ea9d77299345" providerId="ADAL" clId="{338B1819-2F3E-4F2B-8EF7-963083816EBF}" dt="2023-04-21T05:32:08.060" v="189" actId="27636"/>
          <ac:spMkLst>
            <pc:docMk/>
            <pc:sldMk cId="2763655889" sldId="829"/>
            <ac:spMk id="3" creationId="{42BBFE6F-7315-4FB8-869A-B5850CB61F28}"/>
          </ac:spMkLst>
        </pc:spChg>
        <pc:spChg chg="del">
          <ac:chgData name="THAPA, Surakschha" userId="6366e6fe-48ec-4b01-b951-ea9d77299345" providerId="ADAL" clId="{338B1819-2F3E-4F2B-8EF7-963083816EBF}" dt="2023-04-21T05:32:01.619" v="185" actId="478"/>
          <ac:spMkLst>
            <pc:docMk/>
            <pc:sldMk cId="2763655889" sldId="829"/>
            <ac:spMk id="4" creationId="{B5F99560-2431-4972-B024-2F415597BF3C}"/>
          </ac:spMkLst>
        </pc:spChg>
      </pc:sldChg>
      <pc:sldChg chg="delSp modSp add mod">
        <pc:chgData name="THAPA, Surakschha" userId="6366e6fe-48ec-4b01-b951-ea9d77299345" providerId="ADAL" clId="{338B1819-2F3E-4F2B-8EF7-963083816EBF}" dt="2023-04-21T05:48:19.550" v="495" actId="478"/>
        <pc:sldMkLst>
          <pc:docMk/>
          <pc:sldMk cId="3440677641" sldId="830"/>
        </pc:sldMkLst>
        <pc:spChg chg="del">
          <ac:chgData name="THAPA, Surakschha" userId="6366e6fe-48ec-4b01-b951-ea9d77299345" providerId="ADAL" clId="{338B1819-2F3E-4F2B-8EF7-963083816EBF}" dt="2023-04-21T05:27:53.656" v="131" actId="478"/>
          <ac:spMkLst>
            <pc:docMk/>
            <pc:sldMk cId="3440677641" sldId="830"/>
            <ac:spMk id="2" creationId="{4FB3F9FB-8050-4462-A842-49EECE2E9444}"/>
          </ac:spMkLst>
        </pc:spChg>
        <pc:spChg chg="mod">
          <ac:chgData name="THAPA, Surakschha" userId="6366e6fe-48ec-4b01-b951-ea9d77299345" providerId="ADAL" clId="{338B1819-2F3E-4F2B-8EF7-963083816EBF}" dt="2023-04-21T05:48:17.045" v="494" actId="14100"/>
          <ac:spMkLst>
            <pc:docMk/>
            <pc:sldMk cId="3440677641" sldId="830"/>
            <ac:spMk id="3" creationId="{AFB492B5-FF57-4F85-86CE-E14FA4748D46}"/>
          </ac:spMkLst>
        </pc:spChg>
        <pc:spChg chg="del">
          <ac:chgData name="THAPA, Surakschha" userId="6366e6fe-48ec-4b01-b951-ea9d77299345" providerId="ADAL" clId="{338B1819-2F3E-4F2B-8EF7-963083816EBF}" dt="2023-04-21T05:48:19.550" v="495" actId="478"/>
          <ac:spMkLst>
            <pc:docMk/>
            <pc:sldMk cId="3440677641" sldId="830"/>
            <ac:spMk id="4" creationId="{9BB6F4A3-5358-4153-974D-4A118C6CE21D}"/>
          </ac:spMkLst>
        </pc:spChg>
      </pc:sldChg>
      <pc:sldChg chg="delSp modSp add mod">
        <pc:chgData name="THAPA, Surakschha" userId="6366e6fe-48ec-4b01-b951-ea9d77299345" providerId="ADAL" clId="{338B1819-2F3E-4F2B-8EF7-963083816EBF}" dt="2023-04-21T05:32:27.700" v="197" actId="27636"/>
        <pc:sldMkLst>
          <pc:docMk/>
          <pc:sldMk cId="2524769535" sldId="831"/>
        </pc:sldMkLst>
        <pc:spChg chg="mod">
          <ac:chgData name="THAPA, Surakschha" userId="6366e6fe-48ec-4b01-b951-ea9d77299345" providerId="ADAL" clId="{338B1819-2F3E-4F2B-8EF7-963083816EBF}" dt="2023-04-21T05:32:27.700" v="197" actId="27636"/>
          <ac:spMkLst>
            <pc:docMk/>
            <pc:sldMk cId="2524769535" sldId="831"/>
            <ac:spMk id="3" creationId="{31D2858A-B7C1-411E-9711-7775FCE2A731}"/>
          </ac:spMkLst>
        </pc:spChg>
        <pc:spChg chg="del">
          <ac:chgData name="THAPA, Surakschha" userId="6366e6fe-48ec-4b01-b951-ea9d77299345" providerId="ADAL" clId="{338B1819-2F3E-4F2B-8EF7-963083816EBF}" dt="2023-04-21T05:32:18.322" v="191" actId="478"/>
          <ac:spMkLst>
            <pc:docMk/>
            <pc:sldMk cId="2524769535" sldId="831"/>
            <ac:spMk id="4" creationId="{315DCC27-ECD9-4BBD-9574-3616B90D2941}"/>
          </ac:spMkLst>
        </pc:spChg>
      </pc:sldChg>
      <pc:sldChg chg="modSp mod">
        <pc:chgData name="THAPA, Surakschha" userId="6366e6fe-48ec-4b01-b951-ea9d77299345" providerId="ADAL" clId="{338B1819-2F3E-4F2B-8EF7-963083816EBF}" dt="2023-04-20T08:16:35.193" v="55" actId="14100"/>
        <pc:sldMkLst>
          <pc:docMk/>
          <pc:sldMk cId="2504883188" sldId="866"/>
        </pc:sldMkLst>
        <pc:picChg chg="mod">
          <ac:chgData name="THAPA, Surakschha" userId="6366e6fe-48ec-4b01-b951-ea9d77299345" providerId="ADAL" clId="{338B1819-2F3E-4F2B-8EF7-963083816EBF}" dt="2023-04-20T08:16:35.193" v="55" actId="14100"/>
          <ac:picMkLst>
            <pc:docMk/>
            <pc:sldMk cId="2504883188" sldId="866"/>
            <ac:picMk id="4" creationId="{DD69FB77-02EE-4F2A-8265-6E66DFA7A6E0}"/>
          </ac:picMkLst>
        </pc:picChg>
      </pc:sldChg>
      <pc:sldChg chg="modSp del mod">
        <pc:chgData name="THAPA, Surakschha" userId="6366e6fe-48ec-4b01-b951-ea9d77299345" providerId="ADAL" clId="{338B1819-2F3E-4F2B-8EF7-963083816EBF}" dt="2023-04-20T08:43:13.125" v="80" actId="2696"/>
        <pc:sldMkLst>
          <pc:docMk/>
          <pc:sldMk cId="446313338" sldId="867"/>
        </pc:sldMkLst>
        <pc:spChg chg="mod">
          <ac:chgData name="THAPA, Surakschha" userId="6366e6fe-48ec-4b01-b951-ea9d77299345" providerId="ADAL" clId="{338B1819-2F3E-4F2B-8EF7-963083816EBF}" dt="2023-04-20T08:16:57.135" v="63" actId="1076"/>
          <ac:spMkLst>
            <pc:docMk/>
            <pc:sldMk cId="446313338" sldId="867"/>
            <ac:spMk id="3" creationId="{E8D4EBD4-2ED1-4EC4-A7FF-B01196E52B69}"/>
          </ac:spMkLst>
        </pc:spChg>
      </pc:sldChg>
      <pc:sldChg chg="add">
        <pc:chgData name="THAPA, Surakschha" userId="6366e6fe-48ec-4b01-b951-ea9d77299345" providerId="ADAL" clId="{338B1819-2F3E-4F2B-8EF7-963083816EBF}" dt="2023-04-20T08:43:16.439" v="81"/>
        <pc:sldMkLst>
          <pc:docMk/>
          <pc:sldMk cId="1734705707" sldId="867"/>
        </pc:sldMkLst>
      </pc:sldChg>
      <pc:sldChg chg="modSp mod">
        <pc:chgData name="THAPA, Surakschha" userId="6366e6fe-48ec-4b01-b951-ea9d77299345" providerId="ADAL" clId="{338B1819-2F3E-4F2B-8EF7-963083816EBF}" dt="2023-04-20T08:15:11.216" v="46" actId="27636"/>
        <pc:sldMkLst>
          <pc:docMk/>
          <pc:sldMk cId="4140304860" sldId="876"/>
        </pc:sldMkLst>
        <pc:spChg chg="mod">
          <ac:chgData name="THAPA, Surakschha" userId="6366e6fe-48ec-4b01-b951-ea9d77299345" providerId="ADAL" clId="{338B1819-2F3E-4F2B-8EF7-963083816EBF}" dt="2023-04-20T08:15:11.216" v="46" actId="27636"/>
          <ac:spMkLst>
            <pc:docMk/>
            <pc:sldMk cId="4140304860" sldId="876"/>
            <ac:spMk id="3" creationId="{F1743551-24C8-43C9-AC89-1F04D287BA34}"/>
          </ac:spMkLst>
        </pc:spChg>
      </pc:sldChg>
      <pc:sldChg chg="modSp mod">
        <pc:chgData name="THAPA, Surakschha" userId="6366e6fe-48ec-4b01-b951-ea9d77299345" providerId="ADAL" clId="{338B1819-2F3E-4F2B-8EF7-963083816EBF}" dt="2023-04-20T08:16:17.905" v="54" actId="1076"/>
        <pc:sldMkLst>
          <pc:docMk/>
          <pc:sldMk cId="2650738572" sldId="877"/>
        </pc:sldMkLst>
        <pc:grpChg chg="mod">
          <ac:chgData name="THAPA, Surakschha" userId="6366e6fe-48ec-4b01-b951-ea9d77299345" providerId="ADAL" clId="{338B1819-2F3E-4F2B-8EF7-963083816EBF}" dt="2023-04-20T08:16:17.905" v="54" actId="1076"/>
          <ac:grpSpMkLst>
            <pc:docMk/>
            <pc:sldMk cId="2650738572" sldId="877"/>
            <ac:grpSpMk id="11" creationId="{427312FE-6A6B-4104-84FB-D02E5634A27A}"/>
          </ac:grpSpMkLst>
        </pc:grpChg>
        <pc:graphicFrameChg chg="mod modGraphic">
          <ac:chgData name="THAPA, Surakschha" userId="6366e6fe-48ec-4b01-b951-ea9d77299345" providerId="ADAL" clId="{338B1819-2F3E-4F2B-8EF7-963083816EBF}" dt="2023-04-20T08:16:10.858" v="53" actId="14100"/>
          <ac:graphicFrameMkLst>
            <pc:docMk/>
            <pc:sldMk cId="2650738572" sldId="877"/>
            <ac:graphicFrameMk id="7" creationId="{CB0DB1F4-A665-4A62-880F-7041AAC27824}"/>
          </ac:graphicFrameMkLst>
        </pc:graphicFrameChg>
      </pc:sldChg>
      <pc:sldChg chg="add del mod modShow">
        <pc:chgData name="THAPA, Surakschha" userId="6366e6fe-48ec-4b01-b951-ea9d77299345" providerId="ADAL" clId="{338B1819-2F3E-4F2B-8EF7-963083816EBF}" dt="2023-04-21T06:43:02.267" v="565" actId="729"/>
        <pc:sldMkLst>
          <pc:docMk/>
          <pc:sldMk cId="2196710411" sldId="878"/>
        </pc:sldMkLst>
      </pc:sldChg>
      <pc:sldChg chg="add del">
        <pc:chgData name="THAPA, Surakschha" userId="6366e6fe-48ec-4b01-b951-ea9d77299345" providerId="ADAL" clId="{338B1819-2F3E-4F2B-8EF7-963083816EBF}" dt="2023-04-21T06:42:46.188" v="563"/>
        <pc:sldMkLst>
          <pc:docMk/>
          <pc:sldMk cId="3838442178" sldId="878"/>
        </pc:sldMkLst>
      </pc:sldChg>
      <pc:sldChg chg="modSp mod">
        <pc:chgData name="THAPA, Surakschha" userId="6366e6fe-48ec-4b01-b951-ea9d77299345" providerId="ADAL" clId="{338B1819-2F3E-4F2B-8EF7-963083816EBF}" dt="2023-04-20T08:15:55.759" v="50" actId="14100"/>
        <pc:sldMkLst>
          <pc:docMk/>
          <pc:sldMk cId="2584434506" sldId="879"/>
        </pc:sldMkLst>
        <pc:spChg chg="mod">
          <ac:chgData name="THAPA, Surakschha" userId="6366e6fe-48ec-4b01-b951-ea9d77299345" providerId="ADAL" clId="{338B1819-2F3E-4F2B-8EF7-963083816EBF}" dt="2023-04-20T08:15:55.759" v="50" actId="14100"/>
          <ac:spMkLst>
            <pc:docMk/>
            <pc:sldMk cId="2584434506" sldId="879"/>
            <ac:spMk id="3" creationId="{F1743551-24C8-43C9-AC89-1F04D287BA34}"/>
          </ac:spMkLst>
        </pc:spChg>
        <pc:spChg chg="mod">
          <ac:chgData name="THAPA, Surakschha" userId="6366e6fe-48ec-4b01-b951-ea9d77299345" providerId="ADAL" clId="{338B1819-2F3E-4F2B-8EF7-963083816EBF}" dt="2023-04-20T08:15:45.923" v="48" actId="1076"/>
          <ac:spMkLst>
            <pc:docMk/>
            <pc:sldMk cId="2584434506" sldId="879"/>
            <ac:spMk id="4" creationId="{823C1865-44A1-42D7-A0EC-019EA8781F21}"/>
          </ac:spMkLst>
        </pc:spChg>
      </pc:sldChg>
      <pc:sldChg chg="modSp mod">
        <pc:chgData name="THAPA, Surakschha" userId="6366e6fe-48ec-4b01-b951-ea9d77299345" providerId="ADAL" clId="{338B1819-2F3E-4F2B-8EF7-963083816EBF}" dt="2023-04-20T08:16:02.943" v="52" actId="14100"/>
        <pc:sldMkLst>
          <pc:docMk/>
          <pc:sldMk cId="893612955" sldId="880"/>
        </pc:sldMkLst>
        <pc:spChg chg="mod">
          <ac:chgData name="THAPA, Surakschha" userId="6366e6fe-48ec-4b01-b951-ea9d77299345" providerId="ADAL" clId="{338B1819-2F3E-4F2B-8EF7-963083816EBF}" dt="2023-04-20T08:16:02.943" v="52" actId="14100"/>
          <ac:spMkLst>
            <pc:docMk/>
            <pc:sldMk cId="893612955" sldId="880"/>
            <ac:spMk id="3" creationId="{F1743551-24C8-43C9-AC89-1F04D287BA34}"/>
          </ac:spMkLst>
        </pc:spChg>
      </pc:sldChg>
      <pc:sldChg chg="add">
        <pc:chgData name="THAPA, Surakschha" userId="6366e6fe-48ec-4b01-b951-ea9d77299345" providerId="ADAL" clId="{338B1819-2F3E-4F2B-8EF7-963083816EBF}" dt="2023-04-21T05:38:56.950" v="296"/>
        <pc:sldMkLst>
          <pc:docMk/>
          <pc:sldMk cId="0" sldId="882"/>
        </pc:sldMkLst>
      </pc:sldChg>
      <pc:sldChg chg="modSp add mod">
        <pc:chgData name="THAPA, Surakschha" userId="6366e6fe-48ec-4b01-b951-ea9d77299345" providerId="ADAL" clId="{338B1819-2F3E-4F2B-8EF7-963083816EBF}" dt="2023-04-21T05:45:43.959" v="382" actId="14100"/>
        <pc:sldMkLst>
          <pc:docMk/>
          <pc:sldMk cId="0" sldId="883"/>
        </pc:sldMkLst>
        <pc:spChg chg="mod">
          <ac:chgData name="THAPA, Surakschha" userId="6366e6fe-48ec-4b01-b951-ea9d77299345" providerId="ADAL" clId="{338B1819-2F3E-4F2B-8EF7-963083816EBF}" dt="2023-04-21T05:45:31.184" v="381" actId="14100"/>
          <ac:spMkLst>
            <pc:docMk/>
            <pc:sldMk cId="0" sldId="883"/>
            <ac:spMk id="217" creationId="{00000000-0000-0000-0000-000000000000}"/>
          </ac:spMkLst>
        </pc:spChg>
        <pc:graphicFrameChg chg="mod modGraphic">
          <ac:chgData name="THAPA, Surakschha" userId="6366e6fe-48ec-4b01-b951-ea9d77299345" providerId="ADAL" clId="{338B1819-2F3E-4F2B-8EF7-963083816EBF}" dt="2023-04-21T05:45:43.959" v="382" actId="14100"/>
          <ac:graphicFrameMkLst>
            <pc:docMk/>
            <pc:sldMk cId="0" sldId="883"/>
            <ac:graphicFrameMk id="219" creationId="{00000000-0000-0000-0000-000000000000}"/>
          </ac:graphicFrameMkLst>
        </pc:graphicFrameChg>
      </pc:sldChg>
      <pc:sldChg chg="modSp add mod">
        <pc:chgData name="THAPA, Surakschha" userId="6366e6fe-48ec-4b01-b951-ea9d77299345" providerId="ADAL" clId="{338B1819-2F3E-4F2B-8EF7-963083816EBF}" dt="2023-04-21T05:46:24.151" v="411" actId="14734"/>
        <pc:sldMkLst>
          <pc:docMk/>
          <pc:sldMk cId="0" sldId="884"/>
        </pc:sldMkLst>
        <pc:graphicFrameChg chg="mod modGraphic">
          <ac:chgData name="THAPA, Surakschha" userId="6366e6fe-48ec-4b01-b951-ea9d77299345" providerId="ADAL" clId="{338B1819-2F3E-4F2B-8EF7-963083816EBF}" dt="2023-04-21T05:46:24.151" v="411" actId="14734"/>
          <ac:graphicFrameMkLst>
            <pc:docMk/>
            <pc:sldMk cId="0" sldId="884"/>
            <ac:graphicFrameMk id="221" creationId="{00000000-0000-0000-0000-000000000000}"/>
          </ac:graphicFrameMkLst>
        </pc:graphicFrameChg>
      </pc:sldChg>
      <pc:sldChg chg="modSp add mod">
        <pc:chgData name="THAPA, Surakschha" userId="6366e6fe-48ec-4b01-b951-ea9d77299345" providerId="ADAL" clId="{338B1819-2F3E-4F2B-8EF7-963083816EBF}" dt="2023-04-21T05:46:42.235" v="422" actId="20577"/>
        <pc:sldMkLst>
          <pc:docMk/>
          <pc:sldMk cId="0" sldId="885"/>
        </pc:sldMkLst>
        <pc:graphicFrameChg chg="mod modGraphic">
          <ac:chgData name="THAPA, Surakschha" userId="6366e6fe-48ec-4b01-b951-ea9d77299345" providerId="ADAL" clId="{338B1819-2F3E-4F2B-8EF7-963083816EBF}" dt="2023-04-21T05:46:42.235" v="422" actId="20577"/>
          <ac:graphicFrameMkLst>
            <pc:docMk/>
            <pc:sldMk cId="0" sldId="885"/>
            <ac:graphicFrameMk id="223" creationId="{00000000-0000-0000-0000-000000000000}"/>
          </ac:graphicFrameMkLst>
        </pc:graphicFrameChg>
      </pc:sldChg>
      <pc:sldChg chg="addSp delSp modSp new mod">
        <pc:chgData name="THAPA, Surakschha" userId="6366e6fe-48ec-4b01-b951-ea9d77299345" providerId="ADAL" clId="{338B1819-2F3E-4F2B-8EF7-963083816EBF}" dt="2023-04-21T05:54:04.071" v="548" actId="1076"/>
        <pc:sldMkLst>
          <pc:docMk/>
          <pc:sldMk cId="309301616" sldId="886"/>
        </pc:sldMkLst>
        <pc:spChg chg="del">
          <ac:chgData name="THAPA, Surakschha" userId="6366e6fe-48ec-4b01-b951-ea9d77299345" providerId="ADAL" clId="{338B1819-2F3E-4F2B-8EF7-963083816EBF}" dt="2023-04-21T05:53:47.892" v="536" actId="478"/>
          <ac:spMkLst>
            <pc:docMk/>
            <pc:sldMk cId="309301616" sldId="886"/>
            <ac:spMk id="2" creationId="{11026FCC-3ED2-4008-9857-26EB29E06BAF}"/>
          </ac:spMkLst>
        </pc:spChg>
        <pc:spChg chg="del">
          <ac:chgData name="THAPA, Surakschha" userId="6366e6fe-48ec-4b01-b951-ea9d77299345" providerId="ADAL" clId="{338B1819-2F3E-4F2B-8EF7-963083816EBF}" dt="2023-04-21T05:53:44.825" v="534" actId="478"/>
          <ac:spMkLst>
            <pc:docMk/>
            <pc:sldMk cId="309301616" sldId="886"/>
            <ac:spMk id="3" creationId="{3E072E89-C368-4AB5-8C3A-B30EE179827D}"/>
          </ac:spMkLst>
        </pc:spChg>
        <pc:picChg chg="add mod">
          <ac:chgData name="THAPA, Surakschha" userId="6366e6fe-48ec-4b01-b951-ea9d77299345" providerId="ADAL" clId="{338B1819-2F3E-4F2B-8EF7-963083816EBF}" dt="2023-04-21T05:54:04.071" v="548" actId="1076"/>
          <ac:picMkLst>
            <pc:docMk/>
            <pc:sldMk cId="309301616" sldId="886"/>
            <ac:picMk id="5" creationId="{D6E0586E-11AA-429E-8CF9-E20FD74B6877}"/>
          </ac:picMkLst>
        </pc:picChg>
      </pc:sldChg>
      <pc:sldChg chg="new del">
        <pc:chgData name="THAPA, Surakschha" userId="6366e6fe-48ec-4b01-b951-ea9d77299345" providerId="ADAL" clId="{338B1819-2F3E-4F2B-8EF7-963083816EBF}" dt="2023-04-21T05:54:42.382" v="558" actId="47"/>
        <pc:sldMkLst>
          <pc:docMk/>
          <pc:sldMk cId="2363579282" sldId="8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FF3A6-CC89-4F9F-80E3-B7FB48BE6769}"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5B21F-4879-41ED-91FA-C3B90429B3B9}" type="slidenum">
              <a:rPr lang="en-US" smtClean="0"/>
              <a:t>‹#›</a:t>
            </a:fld>
            <a:endParaRPr lang="en-US"/>
          </a:p>
        </p:txBody>
      </p:sp>
    </p:spTree>
    <p:extLst>
      <p:ext uri="{BB962C8B-B14F-4D97-AF65-F5344CB8AC3E}">
        <p14:creationId xmlns:p14="http://schemas.microsoft.com/office/powerpoint/2010/main" val="111856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noRot="1" noChangeAspect="1"/>
          </p:cNvSpPr>
          <p:nvPr>
            <p:ph type="sldImg"/>
          </p:nvPr>
        </p:nvSpPr>
        <p:spPr>
          <a:xfrm>
            <a:off x="685800" y="1143000"/>
            <a:ext cx="5486400" cy="3086100"/>
          </a:xfrm>
          <a:prstGeom prst="rect">
            <a:avLst/>
          </a:prstGeom>
        </p:spPr>
      </p:sp>
      <p:sp>
        <p:nvSpPr>
          <p:cNvPr id="240"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24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B1018CB-2150-4157-B868-437A762F4C9A}"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Primary / Underlying Cause of Death: Chronic hepatitis</a:t>
            </a:r>
          </a:p>
          <a:p>
            <a:r>
              <a:rPr lang="en-US" dirty="0"/>
              <a:t>Antecedent Cause of Death: Cirrhosis of Liver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Antecedent Cause of Death: Bleeding </a:t>
            </a:r>
            <a:r>
              <a:rPr lang="en-US" dirty="0" err="1"/>
              <a:t>Oesophageal</a:t>
            </a:r>
            <a:r>
              <a:rPr lang="en-US" dirty="0"/>
              <a:t> varices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 cause of Death: Massive upper GI </a:t>
            </a:r>
            <a:r>
              <a:rPr lang="en-US" dirty="0" err="1"/>
              <a:t>haemorrhage</a:t>
            </a:r>
            <a:endParaRPr lang="en-US" dirty="0"/>
          </a:p>
          <a:p>
            <a:r>
              <a:rPr lang="en-US" baseline="0" dirty="0"/>
              <a:t>Contributory Cause of Death: Diabetes</a:t>
            </a:r>
            <a:endParaRPr lang="en-US" dirty="0"/>
          </a:p>
        </p:txBody>
      </p:sp>
      <p:sp>
        <p:nvSpPr>
          <p:cNvPr id="4" name="Slide Number Placeholder 3"/>
          <p:cNvSpPr>
            <a:spLocks noGrp="1"/>
          </p:cNvSpPr>
          <p:nvPr>
            <p:ph type="sldNum" sz="quarter" idx="5"/>
          </p:nvPr>
        </p:nvSpPr>
        <p:spPr/>
        <p:txBody>
          <a:bodyPr/>
          <a:lstStyle/>
          <a:p>
            <a:fld id="{5605B21F-4879-41ED-91FA-C3B90429B3B9}" type="slidenum">
              <a:rPr lang="en-US" smtClean="0"/>
              <a:t>13</a:t>
            </a:fld>
            <a:endParaRPr lang="en-US"/>
          </a:p>
        </p:txBody>
      </p:sp>
    </p:spTree>
    <p:extLst>
      <p:ext uri="{BB962C8B-B14F-4D97-AF65-F5344CB8AC3E}">
        <p14:creationId xmlns:p14="http://schemas.microsoft.com/office/powerpoint/2010/main" val="345297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Primary / Underlying Cause of Death: </a:t>
            </a:r>
            <a:r>
              <a:rPr lang="en-US" dirty="0"/>
              <a:t>Pre-eclampsia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Antecedent Cause of Death: Abruptio Placenta, APH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 cause of Death: Shock</a:t>
            </a:r>
          </a:p>
          <a:p>
            <a:r>
              <a:rPr lang="en-US" baseline="0" dirty="0"/>
              <a:t>Contributory Cause of Death: Diabetes</a:t>
            </a:r>
            <a:endParaRPr lang="en-US" dirty="0"/>
          </a:p>
        </p:txBody>
      </p:sp>
      <p:sp>
        <p:nvSpPr>
          <p:cNvPr id="4" name="Slide Number Placeholder 3"/>
          <p:cNvSpPr>
            <a:spLocks noGrp="1"/>
          </p:cNvSpPr>
          <p:nvPr>
            <p:ph type="sldNum" sz="quarter" idx="5"/>
          </p:nvPr>
        </p:nvSpPr>
        <p:spPr/>
        <p:txBody>
          <a:bodyPr/>
          <a:lstStyle/>
          <a:p>
            <a:fld id="{5605B21F-4879-41ED-91FA-C3B90429B3B9}" type="slidenum">
              <a:rPr lang="en-US" smtClean="0"/>
              <a:t>14</a:t>
            </a:fld>
            <a:endParaRPr lang="en-US"/>
          </a:p>
        </p:txBody>
      </p:sp>
    </p:spTree>
    <p:extLst>
      <p:ext uri="{BB962C8B-B14F-4D97-AF65-F5344CB8AC3E}">
        <p14:creationId xmlns:p14="http://schemas.microsoft.com/office/powerpoint/2010/main" val="380777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WHO 2012, The WHO application of ICD-10 to deaths during pregnancy, childbirth and puerperium: ICD M,</a:t>
            </a:r>
            <a:r>
              <a:rPr lang="en-US" baseline="0" dirty="0"/>
              <a:t> </a:t>
            </a:r>
            <a:r>
              <a:rPr lang="en-US" sz="1200" b="0" i="0" u="none" strike="noStrike" kern="1200" baseline="0" dirty="0">
                <a:solidFill>
                  <a:schemeClr val="tx1"/>
                </a:solidFill>
                <a:latin typeface="+mn-lt"/>
                <a:ea typeface="+mn-ea"/>
                <a:cs typeface="+mn-cs"/>
              </a:rPr>
              <a:t>World Health Organization 2012</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51806AF-527F-4C48-8E63-38E95BDE66F0}" type="slidenum">
              <a:rPr lang="en-US" smtClean="0"/>
              <a:pPr>
                <a:defRPr/>
              </a:pPr>
              <a:t>23</a:t>
            </a:fld>
            <a:endParaRPr lang="en-US"/>
          </a:p>
        </p:txBody>
      </p:sp>
    </p:spTree>
    <p:extLst>
      <p:ext uri="{BB962C8B-B14F-4D97-AF65-F5344CB8AC3E}">
        <p14:creationId xmlns:p14="http://schemas.microsoft.com/office/powerpoint/2010/main" val="261051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E1BFF1-136A-48B6-AEE1-AE73D29DA24F}" type="slidenum">
              <a:rPr lang="en-US" smtClean="0"/>
              <a:t>45</a:t>
            </a:fld>
            <a:endParaRPr lang="en-US"/>
          </a:p>
        </p:txBody>
      </p:sp>
    </p:spTree>
    <p:extLst>
      <p:ext uri="{BB962C8B-B14F-4D97-AF65-F5344CB8AC3E}">
        <p14:creationId xmlns:p14="http://schemas.microsoft.com/office/powerpoint/2010/main" val="47823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outcome: Antepartum SB</a:t>
            </a:r>
          </a:p>
          <a:p>
            <a:endParaRPr lang="en-US" dirty="0"/>
          </a:p>
        </p:txBody>
      </p:sp>
      <p:sp>
        <p:nvSpPr>
          <p:cNvPr id="4" name="Slide Number Placeholder 3"/>
          <p:cNvSpPr>
            <a:spLocks noGrp="1"/>
          </p:cNvSpPr>
          <p:nvPr>
            <p:ph type="sldNum" sz="quarter" idx="5"/>
          </p:nvPr>
        </p:nvSpPr>
        <p:spPr/>
        <p:txBody>
          <a:bodyPr/>
          <a:lstStyle/>
          <a:p>
            <a:fld id="{5605B21F-4879-41ED-91FA-C3B90429B3B9}" type="slidenum">
              <a:rPr lang="en-US" smtClean="0"/>
              <a:t>58</a:t>
            </a:fld>
            <a:endParaRPr lang="en-US"/>
          </a:p>
        </p:txBody>
      </p:sp>
    </p:spTree>
    <p:extLst>
      <p:ext uri="{BB962C8B-B14F-4D97-AF65-F5344CB8AC3E}">
        <p14:creationId xmlns:p14="http://schemas.microsoft.com/office/powerpoint/2010/main" val="183118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6DFF-617C-415C-9FE6-6DE8AE4CF3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0FFB2B-5D67-4F72-9FB4-FA27326FC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2E800-AE37-4FF6-8301-7A14E1EBFE94}"/>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5" name="Footer Placeholder 4">
            <a:extLst>
              <a:ext uri="{FF2B5EF4-FFF2-40B4-BE49-F238E27FC236}">
                <a16:creationId xmlns:a16="http://schemas.microsoft.com/office/drawing/2014/main" id="{60939458-DA22-44B1-B628-16AB35E39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E9B68-7D08-403F-AED7-247F22FE756C}"/>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364392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22BB4-6CC2-422B-9A7A-D57F4FD608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005DB-3E80-4F77-A095-D8644DA38B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6D6A1-11E5-4026-B767-A6A8E0D44537}"/>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5" name="Footer Placeholder 4">
            <a:extLst>
              <a:ext uri="{FF2B5EF4-FFF2-40B4-BE49-F238E27FC236}">
                <a16:creationId xmlns:a16="http://schemas.microsoft.com/office/drawing/2014/main" id="{3D22E4AB-B6E8-4146-8AAE-DCB45D8F7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8265A-0B99-453D-A247-AFC747634E48}"/>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158004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CBB02C-0D79-4E9F-9B99-963445769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39420D-0199-4576-8FCE-30D7383A1D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D72DB-9F12-48AE-9784-5D3532DC7634}"/>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5" name="Footer Placeholder 4">
            <a:extLst>
              <a:ext uri="{FF2B5EF4-FFF2-40B4-BE49-F238E27FC236}">
                <a16:creationId xmlns:a16="http://schemas.microsoft.com/office/drawing/2014/main" id="{75DC18C0-379F-46D1-AB08-3F3429E37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5B40B-31F0-4D04-8B27-FBA747093E9C}"/>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2500535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833760" y="89640"/>
            <a:ext cx="10703520" cy="743760"/>
          </a:xfrm>
          <a:prstGeom prst="rect">
            <a:avLst/>
          </a:prstGeom>
        </p:spPr>
        <p:txBody>
          <a:bodyPr lIns="0" tIns="0" rIns="0" bIns="0" anchor="ctr">
            <a:noAutofit/>
          </a:bodyPr>
          <a:lstStyle/>
          <a:p>
            <a:endParaRPr lang="en-US" sz="1800" b="0" strike="noStrike" spc="-1">
              <a:solidFill>
                <a:srgbClr val="404040"/>
              </a:solidFill>
              <a:latin typeface="Corbel"/>
            </a:endParaRPr>
          </a:p>
        </p:txBody>
      </p:sp>
      <p:sp>
        <p:nvSpPr>
          <p:cNvPr id="10" name="PlaceHolder 2"/>
          <p:cNvSpPr>
            <a:spLocks noGrp="1"/>
          </p:cNvSpPr>
          <p:nvPr>
            <p:ph type="subTitle"/>
          </p:nvPr>
        </p:nvSpPr>
        <p:spPr>
          <a:xfrm>
            <a:off x="152280" y="1008360"/>
            <a:ext cx="11886840" cy="546804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94495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CEBF-7414-41AD-B6D8-0301676F5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8BEB71-4815-487A-BAA0-28844EE3EB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B9BB8-3CC8-4978-BDCE-9947D2E545FA}"/>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5" name="Footer Placeholder 4">
            <a:extLst>
              <a:ext uri="{FF2B5EF4-FFF2-40B4-BE49-F238E27FC236}">
                <a16:creationId xmlns:a16="http://schemas.microsoft.com/office/drawing/2014/main" id="{FE330BEA-4CD9-4184-A22F-4FEEEA0B8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A2C6F-9245-4FE9-8A64-B2475EF2E7A0}"/>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4739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34CC-2FE9-4579-8BB4-3B4E40797B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FC0EC6-613A-44C5-A855-317F368C5E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8E53FC-E676-4BA9-A6C2-429E4818D51D}"/>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5" name="Footer Placeholder 4">
            <a:extLst>
              <a:ext uri="{FF2B5EF4-FFF2-40B4-BE49-F238E27FC236}">
                <a16:creationId xmlns:a16="http://schemas.microsoft.com/office/drawing/2014/main" id="{C6817238-239B-45AC-9123-316C502BE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C84BD-B51C-4C02-A26D-E18E26A9950A}"/>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101530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C8A4-58E0-4CA9-8DAF-A2A162327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2123E-F59F-4546-AF42-B577E8C92C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7B1FF6-ADAF-4BCE-A962-A4F55FBE7D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911C3-6B8F-4C00-872B-EF9C6888573C}"/>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6" name="Footer Placeholder 5">
            <a:extLst>
              <a:ext uri="{FF2B5EF4-FFF2-40B4-BE49-F238E27FC236}">
                <a16:creationId xmlns:a16="http://schemas.microsoft.com/office/drawing/2014/main" id="{3EF450E3-7A0A-49C1-8E96-5FC7603D5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D0C26-E515-4909-B457-0A135442419E}"/>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91293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E361-84C1-40EA-A796-96BB006616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402EEC-8E55-4F15-9F9A-0028741960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CF235-BEBD-4403-8A03-F4E5C82A2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0F33A-0B10-4F1D-90F5-E5DBA5B57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B96EC1-A4BC-4AD7-844B-9BA14F7E6A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A16077-A76B-4DAE-9255-B149ADDDF52F}"/>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8" name="Footer Placeholder 7">
            <a:extLst>
              <a:ext uri="{FF2B5EF4-FFF2-40B4-BE49-F238E27FC236}">
                <a16:creationId xmlns:a16="http://schemas.microsoft.com/office/drawing/2014/main" id="{E7FB18E6-F624-4F53-8A9B-4BBCE45368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22CD0D-C6D1-4639-894B-5A385C2C351B}"/>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342089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B64F-355F-4A92-9563-C549AE6A18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D66BAE-004E-4159-95BB-43E539E7D2A5}"/>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4" name="Footer Placeholder 3">
            <a:extLst>
              <a:ext uri="{FF2B5EF4-FFF2-40B4-BE49-F238E27FC236}">
                <a16:creationId xmlns:a16="http://schemas.microsoft.com/office/drawing/2014/main" id="{C6179535-2FE6-4F7D-A56E-299AC4C917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4B1DB6-C280-4FC8-8C9E-E55A9B2ED252}"/>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31823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E06CE-68A0-45CC-9B08-99099608E026}"/>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3" name="Footer Placeholder 2">
            <a:extLst>
              <a:ext uri="{FF2B5EF4-FFF2-40B4-BE49-F238E27FC236}">
                <a16:creationId xmlns:a16="http://schemas.microsoft.com/office/drawing/2014/main" id="{A4956D2F-2F27-4B73-AB93-065BC1C1B6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D9225-DE95-42DF-A279-5EF1DC585163}"/>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396084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EF9D-58E8-489C-A450-2F2DEFBDD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7730D6-64C1-4ECA-B831-ACEFF9DFED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137205-6324-4352-BF8F-8BF037562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7C12B-B6C2-432A-B133-D3329AA6E241}"/>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6" name="Footer Placeholder 5">
            <a:extLst>
              <a:ext uri="{FF2B5EF4-FFF2-40B4-BE49-F238E27FC236}">
                <a16:creationId xmlns:a16="http://schemas.microsoft.com/office/drawing/2014/main" id="{796F52A0-5839-4B6D-9098-36CCDFBD9A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E14B2-F88B-4329-8A74-57CB22AA93BE}"/>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210223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E0C9-D1F1-4E9B-95B9-28EA3C188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C42CAB-788C-4B32-83A7-C3122671B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419CA7-94A6-40FA-BD14-434441293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F6EA0-9947-425F-A88A-6527B26D53E8}"/>
              </a:ext>
            </a:extLst>
          </p:cNvPr>
          <p:cNvSpPr>
            <a:spLocks noGrp="1"/>
          </p:cNvSpPr>
          <p:nvPr>
            <p:ph type="dt" sz="half" idx="10"/>
          </p:nvPr>
        </p:nvSpPr>
        <p:spPr/>
        <p:txBody>
          <a:bodyPr/>
          <a:lstStyle/>
          <a:p>
            <a:fld id="{C4B3B1CB-22F7-4C99-ADC7-110E33A6F8E3}" type="datetimeFigureOut">
              <a:rPr lang="en-US" smtClean="0"/>
              <a:t>6/8/2023</a:t>
            </a:fld>
            <a:endParaRPr lang="en-US"/>
          </a:p>
        </p:txBody>
      </p:sp>
      <p:sp>
        <p:nvSpPr>
          <p:cNvPr id="6" name="Footer Placeholder 5">
            <a:extLst>
              <a:ext uri="{FF2B5EF4-FFF2-40B4-BE49-F238E27FC236}">
                <a16:creationId xmlns:a16="http://schemas.microsoft.com/office/drawing/2014/main" id="{0DDD7CD2-EBD9-4F82-9E19-3ECE064CC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A6C89-97B5-4577-9A2C-7BA2B7281C3A}"/>
              </a:ext>
            </a:extLst>
          </p:cNvPr>
          <p:cNvSpPr>
            <a:spLocks noGrp="1"/>
          </p:cNvSpPr>
          <p:nvPr>
            <p:ph type="sldNum" sz="quarter" idx="12"/>
          </p:nvPr>
        </p:nvSpPr>
        <p:spPr/>
        <p:txBody>
          <a:bodyPr/>
          <a:lstStyle/>
          <a:p>
            <a:fld id="{1965B973-7491-4D1C-B31D-2577CEA65FC7}" type="slidenum">
              <a:rPr lang="en-US" smtClean="0"/>
              <a:t>‹#›</a:t>
            </a:fld>
            <a:endParaRPr lang="en-US"/>
          </a:p>
        </p:txBody>
      </p:sp>
    </p:spTree>
    <p:extLst>
      <p:ext uri="{BB962C8B-B14F-4D97-AF65-F5344CB8AC3E}">
        <p14:creationId xmlns:p14="http://schemas.microsoft.com/office/powerpoint/2010/main" val="300186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E78625-52A8-4F4F-A7AA-0185943D65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79768E-7CE4-415D-A5CE-7DF650D4A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8DECA-DDC1-4E6B-9C48-41C66E121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3B1CB-22F7-4C99-ADC7-110E33A6F8E3}" type="datetimeFigureOut">
              <a:rPr lang="en-US" smtClean="0"/>
              <a:t>6/8/2023</a:t>
            </a:fld>
            <a:endParaRPr lang="en-US"/>
          </a:p>
        </p:txBody>
      </p:sp>
      <p:sp>
        <p:nvSpPr>
          <p:cNvPr id="5" name="Footer Placeholder 4">
            <a:extLst>
              <a:ext uri="{FF2B5EF4-FFF2-40B4-BE49-F238E27FC236}">
                <a16:creationId xmlns:a16="http://schemas.microsoft.com/office/drawing/2014/main" id="{B0E4D51D-92FF-46D2-8065-17BD84EDF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60D29E-1041-4E0F-8637-FE667AB6F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B973-7491-4D1C-B31D-2577CEA65FC7}" type="slidenum">
              <a:rPr lang="en-US" smtClean="0"/>
              <a:t>‹#›</a:t>
            </a:fld>
            <a:endParaRPr lang="en-US"/>
          </a:p>
        </p:txBody>
      </p:sp>
    </p:spTree>
    <p:extLst>
      <p:ext uri="{BB962C8B-B14F-4D97-AF65-F5344CB8AC3E}">
        <p14:creationId xmlns:p14="http://schemas.microsoft.com/office/powerpoint/2010/main" val="353903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171907"/>
            <a:ext cx="6229883"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r>
              <a:rPr lang="en-US" dirty="0">
                <a:solidFill>
                  <a:schemeClr val="bg1"/>
                </a:solidFill>
              </a:rPr>
              <a:t>Maternal and Perinatal Death Surveillance and Response [MPDSR]</a:t>
            </a:r>
            <a:br>
              <a:rPr lang="en-US" sz="9600" dirty="0">
                <a:solidFill>
                  <a:schemeClr val="bg1"/>
                </a:solidFill>
              </a:rPr>
            </a:br>
            <a:br>
              <a:rPr lang="en-US" dirty="0">
                <a:solidFill>
                  <a:schemeClr val="bg1"/>
                </a:solidFill>
              </a:rPr>
            </a:br>
            <a:r>
              <a:rPr lang="en-US" sz="4400" dirty="0">
                <a:solidFill>
                  <a:schemeClr val="bg1"/>
                </a:solidFill>
              </a:rPr>
              <a:t>-</a:t>
            </a:r>
            <a:r>
              <a:rPr lang="en-US" sz="3600" dirty="0">
                <a:solidFill>
                  <a:schemeClr val="bg1"/>
                </a:solidFill>
                <a:cs typeface="Calibri" pitchFamily="34" charset="0"/>
              </a:rPr>
              <a:t> Cause of Death</a:t>
            </a:r>
            <a:r>
              <a:rPr lang="en-US" sz="3600" dirty="0">
                <a:solidFill>
                  <a:schemeClr val="bg1"/>
                </a:solidFill>
              </a:rPr>
              <a:t> –</a:t>
            </a:r>
          </a:p>
          <a:p>
            <a:r>
              <a:rPr lang="en-US" sz="3600" dirty="0">
                <a:solidFill>
                  <a:schemeClr val="bg1"/>
                </a:solidFill>
              </a:rPr>
              <a:t>ICD-MM</a:t>
            </a:r>
          </a:p>
        </p:txBody>
      </p:sp>
      <p:pic>
        <p:nvPicPr>
          <p:cNvPr id="6" name="Picture 5">
            <a:extLst>
              <a:ext uri="{FF2B5EF4-FFF2-40B4-BE49-F238E27FC236}">
                <a16:creationId xmlns:a16="http://schemas.microsoft.com/office/drawing/2014/main" id="{F89FA932-BE84-40FB-AD08-DDEB34C1CA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3738" y="171907"/>
            <a:ext cx="4679559"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F9646ED-5AC0-49D2-8C17-BFFB2A5F41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900" y="5108215"/>
            <a:ext cx="629708" cy="483130"/>
          </a:xfrm>
          <a:prstGeom prst="rect">
            <a:avLst/>
          </a:prstGeom>
          <a:noFill/>
          <a:ln>
            <a:noFill/>
          </a:ln>
        </p:spPr>
      </p:pic>
      <p:sp>
        <p:nvSpPr>
          <p:cNvPr id="8" name="TextBox 7">
            <a:extLst>
              <a:ext uri="{FF2B5EF4-FFF2-40B4-BE49-F238E27FC236}">
                <a16:creationId xmlns:a16="http://schemas.microsoft.com/office/drawing/2014/main" id="{379D0E90-5A84-4B9A-88C8-0BE18B825DAF}"/>
              </a:ext>
            </a:extLst>
          </p:cNvPr>
          <p:cNvSpPr txBox="1"/>
          <p:nvPr/>
        </p:nvSpPr>
        <p:spPr>
          <a:xfrm>
            <a:off x="5307018" y="5656036"/>
            <a:ext cx="3607019" cy="1077218"/>
          </a:xfrm>
          <a:prstGeom prst="rect">
            <a:avLst/>
          </a:prstGeom>
          <a:noFill/>
        </p:spPr>
        <p:txBody>
          <a:bodyPr wrap="square" rtlCol="0">
            <a:spAutoFit/>
          </a:bodyPr>
          <a:lstStyle/>
          <a:p>
            <a:pPr algn="ctr"/>
            <a:r>
              <a:rPr lang="ne-NP" sz="1600" dirty="0">
                <a:solidFill>
                  <a:srgbClr val="FF0000"/>
                </a:solidFill>
              </a:rPr>
              <a:t>नेपाल सरकार</a:t>
            </a:r>
          </a:p>
          <a:p>
            <a:pPr algn="ctr"/>
            <a:r>
              <a:rPr lang="ne-NP" sz="1600" dirty="0">
                <a:solidFill>
                  <a:srgbClr val="FF0000"/>
                </a:solidFill>
              </a:rPr>
              <a:t>स्वास्थ्य तथा जनसंख्या मंत्रालय</a:t>
            </a:r>
          </a:p>
          <a:p>
            <a:pPr algn="ctr"/>
            <a:r>
              <a:rPr lang="ne-NP" sz="1600" dirty="0">
                <a:solidFill>
                  <a:srgbClr val="FF0000"/>
                </a:solidFill>
              </a:rPr>
              <a:t>स्वास्थ्य सेवा विभाग</a:t>
            </a:r>
          </a:p>
          <a:p>
            <a:pPr algn="ctr"/>
            <a:r>
              <a:rPr lang="ne-NP" sz="1600" dirty="0">
                <a:solidFill>
                  <a:srgbClr val="FF0000"/>
                </a:solidFill>
              </a:rPr>
              <a:t>परिवार कल्याण महाशाखा</a:t>
            </a:r>
            <a:endParaRPr lang="en-US" sz="1600" dirty="0">
              <a:solidFill>
                <a:srgbClr val="FF0000"/>
              </a:solidFill>
            </a:endParaRPr>
          </a:p>
        </p:txBody>
      </p:sp>
      <p:sp>
        <p:nvSpPr>
          <p:cNvPr id="9" name="Oval 8">
            <a:extLst>
              <a:ext uri="{FF2B5EF4-FFF2-40B4-BE49-F238E27FC236}">
                <a16:creationId xmlns:a16="http://schemas.microsoft.com/office/drawing/2014/main" id="{B42BE239-68BF-4F08-BD67-AE1F0F9EB56E}"/>
              </a:ext>
            </a:extLst>
          </p:cNvPr>
          <p:cNvSpPr/>
          <p:nvPr/>
        </p:nvSpPr>
        <p:spPr>
          <a:xfrm>
            <a:off x="9143999"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nvGrpSpPr>
          <p:cNvPr id="2" name="Group 1">
            <a:extLst>
              <a:ext uri="{FF2B5EF4-FFF2-40B4-BE49-F238E27FC236}">
                <a16:creationId xmlns:a16="http://schemas.microsoft.com/office/drawing/2014/main" id="{0B36B568-DB51-4015-BD89-7078D06BD88E}"/>
              </a:ext>
            </a:extLst>
          </p:cNvPr>
          <p:cNvGrpSpPr/>
          <p:nvPr/>
        </p:nvGrpSpPr>
        <p:grpSpPr>
          <a:xfrm>
            <a:off x="7573616" y="171907"/>
            <a:ext cx="4679559" cy="4817536"/>
            <a:chOff x="7573616" y="171907"/>
            <a:chExt cx="4679559" cy="4817536"/>
          </a:xfrm>
        </p:grpSpPr>
        <p:pic>
          <p:nvPicPr>
            <p:cNvPr id="10" name="Picture 9">
              <a:extLst>
                <a:ext uri="{FF2B5EF4-FFF2-40B4-BE49-F238E27FC236}">
                  <a16:creationId xmlns:a16="http://schemas.microsoft.com/office/drawing/2014/main" id="{9FD982AB-4CE6-49BE-901C-24AEDE8AF5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73616" y="171907"/>
              <a:ext cx="4679559"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836BC61B-BEAE-4342-B564-1ACFE1B190D3}"/>
                </a:ext>
              </a:extLst>
            </p:cNvPr>
            <p:cNvSpPr/>
            <p:nvPr/>
          </p:nvSpPr>
          <p:spPr>
            <a:xfrm>
              <a:off x="9163877"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70759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779BDE31-9434-4385-9ACD-B75C87A91477}"/>
              </a:ext>
            </a:extLst>
          </p:cNvPr>
          <p:cNvSpPr>
            <a:spLocks noGrp="1"/>
          </p:cNvSpPr>
          <p:nvPr>
            <p:ph type="title"/>
          </p:nvPr>
        </p:nvSpPr>
        <p:spPr>
          <a:xfrm>
            <a:off x="989236" y="138689"/>
            <a:ext cx="10703858" cy="744071"/>
          </a:xfrm>
        </p:spPr>
        <p:txBody>
          <a:bodyPr/>
          <a:lstStyle/>
          <a:p>
            <a:pPr algn="ctr"/>
            <a:r>
              <a:rPr lang="en-GB" b="1" dirty="0">
                <a:solidFill>
                  <a:srgbClr val="080808"/>
                </a:solidFill>
              </a:rPr>
              <a:t>Categories of causes of death</a:t>
            </a:r>
            <a:endParaRPr lang="en-US" b="1" dirty="0">
              <a:solidFill>
                <a:srgbClr val="080808"/>
              </a:solidFill>
            </a:endParaRPr>
          </a:p>
        </p:txBody>
      </p:sp>
      <p:sp>
        <p:nvSpPr>
          <p:cNvPr id="6" name="Content Placeholder 2">
            <a:extLst>
              <a:ext uri="{FF2B5EF4-FFF2-40B4-BE49-F238E27FC236}">
                <a16:creationId xmlns:a16="http://schemas.microsoft.com/office/drawing/2014/main" id="{5A8BD50C-2C47-45EF-A42C-C902B89BFB4B}"/>
              </a:ext>
            </a:extLst>
          </p:cNvPr>
          <p:cNvSpPr>
            <a:spLocks noGrp="1"/>
          </p:cNvSpPr>
          <p:nvPr>
            <p:ph idx="1"/>
          </p:nvPr>
        </p:nvSpPr>
        <p:spPr>
          <a:xfrm>
            <a:off x="833718" y="1116800"/>
            <a:ext cx="10596282" cy="5441996"/>
          </a:xfrm>
        </p:spPr>
        <p:txBody>
          <a:bodyPr>
            <a:normAutofit lnSpcReduction="10000"/>
          </a:bodyPr>
          <a:lstStyle/>
          <a:p>
            <a:pPr algn="just"/>
            <a:r>
              <a:rPr lang="en-GB" b="1" u="sng" dirty="0"/>
              <a:t>Underlying / Primary cause of death:</a:t>
            </a:r>
          </a:p>
          <a:p>
            <a:pPr lvl="1" algn="just"/>
            <a:r>
              <a:rPr lang="en-GB" dirty="0"/>
              <a:t>The disease or injury which initiated the train of events leading directly to death</a:t>
            </a:r>
          </a:p>
          <a:p>
            <a:pPr lvl="1" algn="just"/>
            <a:r>
              <a:rPr lang="en-GB" dirty="0"/>
              <a:t>The circumstances of the accident or violence which produced the fatal injury</a:t>
            </a:r>
          </a:p>
          <a:p>
            <a:pPr marL="457200" lvl="1" indent="0" algn="just">
              <a:buNone/>
            </a:pPr>
            <a:endParaRPr lang="en-GB" sz="1050" dirty="0"/>
          </a:p>
          <a:p>
            <a:pPr algn="just"/>
            <a:r>
              <a:rPr lang="en-GB" b="1" u="sng" dirty="0"/>
              <a:t>Antecedent cause of death</a:t>
            </a:r>
          </a:p>
          <a:p>
            <a:pPr lvl="1"/>
            <a:r>
              <a:rPr lang="en-GB" dirty="0"/>
              <a:t>Condition(s) that led to or precipitated the immediate cause of death</a:t>
            </a:r>
          </a:p>
          <a:p>
            <a:pPr lvl="1"/>
            <a:r>
              <a:rPr lang="en-GB" dirty="0"/>
              <a:t>All events/diseases between the immediate cause of death and the underlying cause of death</a:t>
            </a:r>
            <a:endParaRPr lang="en-GB" sz="1200" dirty="0"/>
          </a:p>
          <a:p>
            <a:pPr algn="just"/>
            <a:r>
              <a:rPr lang="en-GB" b="1" u="sng" dirty="0"/>
              <a:t>Immediate/Final cause of death: </a:t>
            </a:r>
          </a:p>
          <a:p>
            <a:pPr lvl="1"/>
            <a:r>
              <a:rPr lang="en-GB" dirty="0"/>
              <a:t>The terminal event/disease  or complications resulting from underlying cause that led to death</a:t>
            </a:r>
            <a:endParaRPr lang="en-GB" sz="1200" dirty="0"/>
          </a:p>
          <a:p>
            <a:pPr algn="just"/>
            <a:r>
              <a:rPr lang="en-GB" b="1" u="sng" dirty="0"/>
              <a:t>Contributory cause of death:</a:t>
            </a:r>
          </a:p>
          <a:p>
            <a:pPr lvl="1" algn="just"/>
            <a:r>
              <a:rPr lang="en-GB" dirty="0"/>
              <a:t>Diseases that are independent of the causal chain of events/diseases leading to death </a:t>
            </a:r>
            <a:endParaRPr lang="en-US" dirty="0"/>
          </a:p>
          <a:p>
            <a:pPr marL="45720" indent="0" algn="just">
              <a:buNone/>
            </a:pPr>
            <a:endParaRPr lang="en-US" dirty="0"/>
          </a:p>
        </p:txBody>
      </p:sp>
    </p:spTree>
    <p:extLst>
      <p:ext uri="{BB962C8B-B14F-4D97-AF65-F5344CB8AC3E}">
        <p14:creationId xmlns:p14="http://schemas.microsoft.com/office/powerpoint/2010/main" val="68555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B7852-3CF9-49E6-8474-87352BABB358}"/>
              </a:ext>
            </a:extLst>
          </p:cNvPr>
          <p:cNvSpPr>
            <a:spLocks noGrp="1"/>
          </p:cNvSpPr>
          <p:nvPr>
            <p:ph idx="1"/>
          </p:nvPr>
        </p:nvSpPr>
        <p:spPr>
          <a:xfrm>
            <a:off x="152400" y="409155"/>
            <a:ext cx="11887200" cy="6137949"/>
          </a:xfrm>
        </p:spPr>
        <p:txBody>
          <a:bodyPr>
            <a:normAutofit/>
          </a:bodyPr>
          <a:lstStyle/>
          <a:p>
            <a:pPr marL="45720" indent="0" algn="ctr">
              <a:lnSpc>
                <a:spcPct val="200000"/>
              </a:lnSpc>
              <a:buNone/>
            </a:pPr>
            <a:r>
              <a:rPr lang="en-US" b="1" dirty="0"/>
              <a:t>Immediate / Final Cause (Only ONE) </a:t>
            </a:r>
          </a:p>
          <a:p>
            <a:pPr marL="45720" indent="0" algn="ctr">
              <a:lnSpc>
                <a:spcPct val="200000"/>
              </a:lnSpc>
              <a:buNone/>
            </a:pPr>
            <a:endParaRPr lang="en-US" b="1" dirty="0">
              <a:solidFill>
                <a:srgbClr val="0070C0"/>
              </a:solidFill>
            </a:endParaRPr>
          </a:p>
          <a:p>
            <a:pPr marL="45720" indent="0" algn="ctr">
              <a:lnSpc>
                <a:spcPct val="200000"/>
              </a:lnSpc>
              <a:buNone/>
            </a:pPr>
            <a:r>
              <a:rPr lang="en-US" b="1" dirty="0">
                <a:solidFill>
                  <a:srgbClr val="0070C0"/>
                </a:solidFill>
              </a:rPr>
              <a:t>Antecedent cause (Can be MORE than one)</a:t>
            </a:r>
          </a:p>
          <a:p>
            <a:pPr marL="45720" indent="0" algn="ctr">
              <a:lnSpc>
                <a:spcPct val="200000"/>
              </a:lnSpc>
              <a:buNone/>
            </a:pPr>
            <a:endParaRPr lang="en-US" b="1" dirty="0"/>
          </a:p>
          <a:p>
            <a:pPr marL="45720" indent="0" algn="ctr">
              <a:lnSpc>
                <a:spcPct val="200000"/>
              </a:lnSpc>
              <a:buNone/>
            </a:pPr>
            <a:r>
              <a:rPr lang="en-US" b="1" dirty="0">
                <a:solidFill>
                  <a:srgbClr val="FF0000"/>
                </a:solidFill>
              </a:rPr>
              <a:t>Underlying cause (Only ONE)</a:t>
            </a:r>
          </a:p>
          <a:p>
            <a:pPr marL="45720" indent="0">
              <a:lnSpc>
                <a:spcPct val="150000"/>
              </a:lnSpc>
              <a:buNone/>
            </a:pPr>
            <a:r>
              <a:rPr lang="en-US" b="1" dirty="0"/>
              <a:t>     Contributory causes (Can be MORE than one)</a:t>
            </a:r>
          </a:p>
        </p:txBody>
      </p:sp>
      <p:sp>
        <p:nvSpPr>
          <p:cNvPr id="5" name="Slide Number Placeholder 4">
            <a:extLst>
              <a:ext uri="{FF2B5EF4-FFF2-40B4-BE49-F238E27FC236}">
                <a16:creationId xmlns:a16="http://schemas.microsoft.com/office/drawing/2014/main" id="{2D37F40D-7E85-4B69-BF56-721F50AF5307}"/>
              </a:ext>
            </a:extLst>
          </p:cNvPr>
          <p:cNvSpPr>
            <a:spLocks noGrp="1"/>
          </p:cNvSpPr>
          <p:nvPr>
            <p:ph type="sldNum" sz="quarter" idx="12"/>
          </p:nvPr>
        </p:nvSpPr>
        <p:spPr/>
        <p:txBody>
          <a:bodyPr/>
          <a:lstStyle/>
          <a:p>
            <a:fld id="{0FF54DE5-C571-48E8-A5BC-B369434E2F44}" type="slidenum">
              <a:rPr lang="en-US" smtClean="0"/>
              <a:pPr/>
              <a:t>11</a:t>
            </a:fld>
            <a:endParaRPr lang="en-US"/>
          </a:p>
        </p:txBody>
      </p:sp>
      <p:sp>
        <p:nvSpPr>
          <p:cNvPr id="8" name="Arrow: Up 7">
            <a:extLst>
              <a:ext uri="{FF2B5EF4-FFF2-40B4-BE49-F238E27FC236}">
                <a16:creationId xmlns:a16="http://schemas.microsoft.com/office/drawing/2014/main" id="{1B5EDC6E-C562-4891-941C-9D83097CCDB9}"/>
              </a:ext>
            </a:extLst>
          </p:cNvPr>
          <p:cNvSpPr/>
          <p:nvPr/>
        </p:nvSpPr>
        <p:spPr>
          <a:xfrm>
            <a:off x="5548393" y="1473161"/>
            <a:ext cx="484632" cy="728420"/>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C9028FC6-4F94-4BC0-B0A4-CB08BFF92D91}"/>
              </a:ext>
            </a:extLst>
          </p:cNvPr>
          <p:cNvSpPr/>
          <p:nvPr/>
        </p:nvSpPr>
        <p:spPr>
          <a:xfrm>
            <a:off x="5548393" y="3525664"/>
            <a:ext cx="484632" cy="728420"/>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9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B492B5-FF57-4F85-86CE-E14FA4748D46}"/>
              </a:ext>
            </a:extLst>
          </p:cNvPr>
          <p:cNvSpPr>
            <a:spLocks noGrp="1"/>
          </p:cNvSpPr>
          <p:nvPr>
            <p:ph idx="1"/>
          </p:nvPr>
        </p:nvSpPr>
        <p:spPr>
          <a:xfrm>
            <a:off x="838200" y="768096"/>
            <a:ext cx="10515600" cy="5408867"/>
          </a:xfrm>
        </p:spPr>
        <p:txBody>
          <a:bodyPr>
            <a:normAutofit/>
          </a:bodyPr>
          <a:lstStyle/>
          <a:p>
            <a:pPr>
              <a:lnSpc>
                <a:spcPct val="150000"/>
              </a:lnSpc>
            </a:pPr>
            <a:r>
              <a:rPr lang="en-US" dirty="0"/>
              <a:t>The certifier has to provide a clear sequence of events leading to death</a:t>
            </a:r>
          </a:p>
          <a:p>
            <a:pPr lvl="1">
              <a:lnSpc>
                <a:spcPct val="150000"/>
              </a:lnSpc>
            </a:pPr>
            <a:r>
              <a:rPr lang="en-US" sz="2800" dirty="0"/>
              <a:t>The underlying cause of death …….</a:t>
            </a:r>
            <a:r>
              <a:rPr lang="en-US" sz="2800" i="1" dirty="0">
                <a:solidFill>
                  <a:srgbClr val="FF0000"/>
                </a:solidFill>
              </a:rPr>
              <a:t>leading to </a:t>
            </a:r>
          </a:p>
          <a:p>
            <a:pPr lvl="1">
              <a:lnSpc>
                <a:spcPct val="150000"/>
              </a:lnSpc>
            </a:pPr>
            <a:r>
              <a:rPr lang="en-US" sz="2800" dirty="0"/>
              <a:t>The antecedent or intermediary cause(s) of death …….. </a:t>
            </a:r>
            <a:r>
              <a:rPr lang="en-US" sz="2800" i="1" dirty="0">
                <a:solidFill>
                  <a:srgbClr val="FF0000"/>
                </a:solidFill>
              </a:rPr>
              <a:t>which leads  to</a:t>
            </a:r>
          </a:p>
          <a:p>
            <a:pPr lvl="1">
              <a:lnSpc>
                <a:spcPct val="150000"/>
              </a:lnSpc>
            </a:pPr>
            <a:r>
              <a:rPr lang="en-US" sz="2800" dirty="0"/>
              <a:t>The immediate cause of death</a:t>
            </a:r>
          </a:p>
          <a:p>
            <a:pPr lvl="1"/>
            <a:endParaRPr lang="en-US" sz="2800" i="1" dirty="0"/>
          </a:p>
        </p:txBody>
      </p:sp>
      <p:sp>
        <p:nvSpPr>
          <p:cNvPr id="5" name="Slide Number Placeholder 4">
            <a:extLst>
              <a:ext uri="{FF2B5EF4-FFF2-40B4-BE49-F238E27FC236}">
                <a16:creationId xmlns:a16="http://schemas.microsoft.com/office/drawing/2014/main" id="{D1CB9E5A-1BD8-4A99-803C-039BBBA2C09A}"/>
              </a:ext>
            </a:extLst>
          </p:cNvPr>
          <p:cNvSpPr>
            <a:spLocks noGrp="1"/>
          </p:cNvSpPr>
          <p:nvPr>
            <p:ph type="sldNum" sz="quarter" idx="12"/>
          </p:nvPr>
        </p:nvSpPr>
        <p:spPr/>
        <p:txBody>
          <a:bodyPr/>
          <a:lstStyle/>
          <a:p>
            <a:fld id="{0FF54DE5-C571-48E8-A5BC-B369434E2F44}" type="slidenum">
              <a:rPr lang="en-US" smtClean="0"/>
              <a:pPr/>
              <a:t>12</a:t>
            </a:fld>
            <a:endParaRPr lang="en-US"/>
          </a:p>
        </p:txBody>
      </p:sp>
    </p:spTree>
    <p:extLst>
      <p:ext uri="{BB962C8B-B14F-4D97-AF65-F5344CB8AC3E}">
        <p14:creationId xmlns:p14="http://schemas.microsoft.com/office/powerpoint/2010/main" val="344067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3507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0893376D-AD04-4E95-A3F6-FB69ED1E02A1}"/>
              </a:ext>
            </a:extLst>
          </p:cNvPr>
          <p:cNvSpPr>
            <a:spLocks noGrp="1"/>
          </p:cNvSpPr>
          <p:nvPr>
            <p:ph type="title"/>
          </p:nvPr>
        </p:nvSpPr>
        <p:spPr>
          <a:xfrm>
            <a:off x="744071" y="215771"/>
            <a:ext cx="10703858" cy="1013939"/>
          </a:xfrm>
        </p:spPr>
        <p:txBody>
          <a:bodyPr>
            <a:normAutofit/>
          </a:bodyPr>
          <a:lstStyle/>
          <a:p>
            <a:pPr algn="ctr"/>
            <a:r>
              <a:rPr lang="en-GB" sz="3200" b="1" dirty="0">
                <a:solidFill>
                  <a:srgbClr val="080808"/>
                </a:solidFill>
              </a:rPr>
              <a:t>An example of causal chain of diseases</a:t>
            </a:r>
            <a:endParaRPr lang="en-US" sz="3200" b="1" dirty="0">
              <a:solidFill>
                <a:srgbClr val="080808"/>
              </a:solidFill>
            </a:endParaRPr>
          </a:p>
        </p:txBody>
      </p:sp>
      <p:sp>
        <p:nvSpPr>
          <p:cNvPr id="6" name="Content Placeholder 2">
            <a:extLst>
              <a:ext uri="{FF2B5EF4-FFF2-40B4-BE49-F238E27FC236}">
                <a16:creationId xmlns:a16="http://schemas.microsoft.com/office/drawing/2014/main" id="{E806F162-92B7-4B02-A2D1-37FA864C42E5}"/>
              </a:ext>
            </a:extLst>
          </p:cNvPr>
          <p:cNvSpPr>
            <a:spLocks noGrp="1"/>
          </p:cNvSpPr>
          <p:nvPr>
            <p:ph idx="1"/>
          </p:nvPr>
        </p:nvSpPr>
        <p:spPr>
          <a:xfrm>
            <a:off x="152400" y="1435542"/>
            <a:ext cx="11887200" cy="5041458"/>
          </a:xfrm>
        </p:spPr>
        <p:txBody>
          <a:bodyPr>
            <a:normAutofit/>
          </a:bodyPr>
          <a:lstStyle/>
          <a:p>
            <a:pPr marL="0" indent="0" algn="ctr">
              <a:buNone/>
            </a:pPr>
            <a:r>
              <a:rPr lang="en-GB" b="1" dirty="0"/>
              <a:t>Massive Upper Gastro- intestinal haemorrhage leading to shock</a:t>
            </a:r>
          </a:p>
          <a:p>
            <a:pPr marL="0" indent="0" algn="ctr">
              <a:buNone/>
            </a:pPr>
            <a:r>
              <a:rPr lang="en-GB" i="1" dirty="0"/>
              <a:t>Caused by </a:t>
            </a:r>
          </a:p>
          <a:p>
            <a:pPr marL="0" indent="0" algn="ctr">
              <a:buNone/>
            </a:pPr>
            <a:r>
              <a:rPr lang="en-GB" b="1" dirty="0"/>
              <a:t>Bleeding oesophageal </a:t>
            </a:r>
            <a:r>
              <a:rPr lang="en-GB" b="1" dirty="0" err="1"/>
              <a:t>varices</a:t>
            </a:r>
            <a:endParaRPr lang="en-GB" b="1" dirty="0"/>
          </a:p>
          <a:p>
            <a:pPr marL="0" indent="0" algn="ctr">
              <a:buNone/>
            </a:pPr>
            <a:r>
              <a:rPr lang="en-GB" i="1" dirty="0"/>
              <a:t>Caused by </a:t>
            </a:r>
          </a:p>
          <a:p>
            <a:pPr marL="0" indent="0" algn="ctr">
              <a:buNone/>
            </a:pPr>
            <a:r>
              <a:rPr lang="en-GB" b="1" dirty="0"/>
              <a:t>Cirrhosis of liver</a:t>
            </a:r>
          </a:p>
          <a:p>
            <a:pPr marL="0" indent="0" algn="ctr">
              <a:buNone/>
            </a:pPr>
            <a:r>
              <a:rPr lang="en-GB" i="1" dirty="0"/>
              <a:t>Caused by </a:t>
            </a:r>
          </a:p>
          <a:p>
            <a:pPr marL="0" indent="0" algn="ctr">
              <a:buNone/>
            </a:pPr>
            <a:r>
              <a:rPr lang="en-GB" b="1" dirty="0"/>
              <a:t>Chronic Hepatitis</a:t>
            </a:r>
          </a:p>
          <a:p>
            <a:pPr marL="0" indent="0" algn="ctr">
              <a:buNone/>
            </a:pPr>
            <a:r>
              <a:rPr lang="en-GB" i="1" dirty="0"/>
              <a:t>Also had</a:t>
            </a:r>
          </a:p>
          <a:p>
            <a:pPr marL="0" indent="0" algn="ctr">
              <a:buNone/>
            </a:pPr>
            <a:r>
              <a:rPr lang="en-GB" b="1" dirty="0"/>
              <a:t>Diabetes</a:t>
            </a:r>
          </a:p>
          <a:p>
            <a:endParaRPr lang="en-US" dirty="0"/>
          </a:p>
        </p:txBody>
      </p:sp>
    </p:spTree>
    <p:extLst>
      <p:ext uri="{BB962C8B-B14F-4D97-AF65-F5344CB8AC3E}">
        <p14:creationId xmlns:p14="http://schemas.microsoft.com/office/powerpoint/2010/main" val="393619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C0037EAD-8449-4337-9D26-D9AAF8636F0A}"/>
              </a:ext>
            </a:extLst>
          </p:cNvPr>
          <p:cNvSpPr>
            <a:spLocks noGrp="1"/>
          </p:cNvSpPr>
          <p:nvPr>
            <p:ph type="title"/>
          </p:nvPr>
        </p:nvSpPr>
        <p:spPr>
          <a:xfrm>
            <a:off x="885169" y="132738"/>
            <a:ext cx="10703858" cy="1077001"/>
          </a:xfrm>
        </p:spPr>
        <p:txBody>
          <a:bodyPr>
            <a:normAutofit/>
          </a:bodyPr>
          <a:lstStyle/>
          <a:p>
            <a:pPr algn="ctr"/>
            <a:r>
              <a:rPr lang="en-GB" sz="3200" b="1" dirty="0"/>
              <a:t>An example of causal chain of events/diseases leading to maternal death</a:t>
            </a:r>
            <a:endParaRPr lang="en-US" sz="3200" b="1" dirty="0"/>
          </a:p>
        </p:txBody>
      </p:sp>
      <p:sp>
        <p:nvSpPr>
          <p:cNvPr id="6" name="Content Placeholder 2">
            <a:extLst>
              <a:ext uri="{FF2B5EF4-FFF2-40B4-BE49-F238E27FC236}">
                <a16:creationId xmlns:a16="http://schemas.microsoft.com/office/drawing/2014/main" id="{69BF355D-499C-4280-9D03-7BEF8716981F}"/>
              </a:ext>
            </a:extLst>
          </p:cNvPr>
          <p:cNvSpPr>
            <a:spLocks noGrp="1"/>
          </p:cNvSpPr>
          <p:nvPr>
            <p:ph idx="1"/>
          </p:nvPr>
        </p:nvSpPr>
        <p:spPr>
          <a:xfrm>
            <a:off x="152400" y="1735331"/>
            <a:ext cx="11887200" cy="4670309"/>
          </a:xfrm>
        </p:spPr>
        <p:txBody>
          <a:bodyPr/>
          <a:lstStyle/>
          <a:p>
            <a:pPr marL="0" indent="0" algn="ctr">
              <a:buNone/>
            </a:pPr>
            <a:r>
              <a:rPr lang="en-GB" b="1" dirty="0"/>
              <a:t>Hypovolemic shock</a:t>
            </a:r>
          </a:p>
          <a:p>
            <a:pPr marL="0" indent="0" algn="ctr">
              <a:buNone/>
            </a:pPr>
            <a:r>
              <a:rPr lang="en-GB" b="1" dirty="0"/>
              <a:t>Antepartum haemorrhage</a:t>
            </a:r>
          </a:p>
          <a:p>
            <a:pPr marL="0" indent="0" algn="ctr">
              <a:buNone/>
            </a:pPr>
            <a:r>
              <a:rPr lang="en-GB" i="1" dirty="0"/>
              <a:t>Caused by</a:t>
            </a:r>
          </a:p>
          <a:p>
            <a:pPr marL="0" indent="0" algn="ctr">
              <a:buNone/>
            </a:pPr>
            <a:r>
              <a:rPr lang="en-GB" b="1" dirty="0" err="1"/>
              <a:t>Abruptio</a:t>
            </a:r>
            <a:r>
              <a:rPr lang="en-GB" b="1" dirty="0"/>
              <a:t> placenta</a:t>
            </a:r>
          </a:p>
          <a:p>
            <a:pPr marL="0" indent="0" algn="ctr">
              <a:buNone/>
            </a:pPr>
            <a:r>
              <a:rPr lang="en-GB" i="1" dirty="0"/>
              <a:t>Caused by</a:t>
            </a:r>
          </a:p>
          <a:p>
            <a:pPr marL="0" indent="0" algn="ctr">
              <a:buNone/>
            </a:pPr>
            <a:r>
              <a:rPr lang="en-GB" b="1" dirty="0"/>
              <a:t>Pre-</a:t>
            </a:r>
            <a:r>
              <a:rPr lang="en-GB" b="1" dirty="0" err="1"/>
              <a:t>eclampsia</a:t>
            </a:r>
            <a:endParaRPr lang="en-GB" b="1" dirty="0"/>
          </a:p>
          <a:p>
            <a:pPr marL="0" indent="0" algn="ctr">
              <a:buNone/>
            </a:pPr>
            <a:r>
              <a:rPr lang="en-GB" i="1" dirty="0"/>
              <a:t>Also had</a:t>
            </a:r>
          </a:p>
          <a:p>
            <a:pPr marL="0" indent="0" algn="ctr">
              <a:buNone/>
            </a:pPr>
            <a:r>
              <a:rPr lang="en-GB" dirty="0"/>
              <a:t>Diabetes</a:t>
            </a:r>
          </a:p>
          <a:p>
            <a:endParaRPr lang="en-US" dirty="0"/>
          </a:p>
        </p:txBody>
      </p:sp>
    </p:spTree>
    <p:extLst>
      <p:ext uri="{BB962C8B-B14F-4D97-AF65-F5344CB8AC3E}">
        <p14:creationId xmlns:p14="http://schemas.microsoft.com/office/powerpoint/2010/main" val="366373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818D-47A2-436A-9BA5-A015320FE400}"/>
              </a:ext>
            </a:extLst>
          </p:cNvPr>
          <p:cNvSpPr>
            <a:spLocks noGrp="1"/>
          </p:cNvSpPr>
          <p:nvPr>
            <p:ph type="title"/>
          </p:nvPr>
        </p:nvSpPr>
        <p:spPr>
          <a:xfrm>
            <a:off x="838200" y="365125"/>
            <a:ext cx="10515600" cy="695579"/>
          </a:xfrm>
        </p:spPr>
        <p:txBody>
          <a:bodyPr>
            <a:normAutofit/>
          </a:bodyPr>
          <a:lstStyle/>
          <a:p>
            <a:r>
              <a:rPr lang="en-US" sz="3200" b="1" dirty="0"/>
              <a:t>Case: example</a:t>
            </a:r>
          </a:p>
        </p:txBody>
      </p:sp>
      <p:sp>
        <p:nvSpPr>
          <p:cNvPr id="3" name="Content Placeholder 2">
            <a:extLst>
              <a:ext uri="{FF2B5EF4-FFF2-40B4-BE49-F238E27FC236}">
                <a16:creationId xmlns:a16="http://schemas.microsoft.com/office/drawing/2014/main" id="{5DDB1F01-1762-4C94-A7B9-440AED5AD785}"/>
              </a:ext>
            </a:extLst>
          </p:cNvPr>
          <p:cNvSpPr>
            <a:spLocks noGrp="1"/>
          </p:cNvSpPr>
          <p:nvPr>
            <p:ph idx="1"/>
          </p:nvPr>
        </p:nvSpPr>
        <p:spPr>
          <a:xfrm>
            <a:off x="414528" y="1292352"/>
            <a:ext cx="11277600" cy="5200523"/>
          </a:xfrm>
        </p:spPr>
        <p:txBody>
          <a:bodyPr>
            <a:normAutofit/>
          </a:bodyPr>
          <a:lstStyle/>
          <a:p>
            <a:pPr>
              <a:lnSpc>
                <a:spcPct val="150000"/>
              </a:lnSpc>
            </a:pPr>
            <a:r>
              <a:rPr lang="en-US" dirty="0"/>
              <a:t>25 years old female, 4th para, had a full term normal delivery at home. On 5th day of puerperium she started high grade fever. Fever was neglected for 3 days. On 8th day of puerperium patient was shifted to the hospital. O/E patient was febrile, had foul smelling vaginal discharge. Uterus was not involuted and had tenderness over both </a:t>
            </a:r>
            <a:r>
              <a:rPr lang="en-US" dirty="0" err="1"/>
              <a:t>fornices</a:t>
            </a:r>
            <a:r>
              <a:rPr lang="en-US" dirty="0"/>
              <a:t>. On investigations patient found severely anemic (Hb - 4.5gm%). Patient was treated vigorously. On the same day patient had oliguria, hypotension and had acute renal failure due to puerperal sepsis. Patient died on 9th day of puerperium. </a:t>
            </a:r>
          </a:p>
        </p:txBody>
      </p:sp>
      <p:sp>
        <p:nvSpPr>
          <p:cNvPr id="5" name="Slide Number Placeholder 4">
            <a:extLst>
              <a:ext uri="{FF2B5EF4-FFF2-40B4-BE49-F238E27FC236}">
                <a16:creationId xmlns:a16="http://schemas.microsoft.com/office/drawing/2014/main" id="{DFC4BCB3-9CE9-43CC-891F-C1CE4682D599}"/>
              </a:ext>
            </a:extLst>
          </p:cNvPr>
          <p:cNvSpPr>
            <a:spLocks noGrp="1"/>
          </p:cNvSpPr>
          <p:nvPr>
            <p:ph type="sldNum" sz="quarter" idx="12"/>
          </p:nvPr>
        </p:nvSpPr>
        <p:spPr/>
        <p:txBody>
          <a:bodyPr/>
          <a:lstStyle/>
          <a:p>
            <a:fld id="{0FF54DE5-C571-48E8-A5BC-B369434E2F44}" type="slidenum">
              <a:rPr lang="en-US" smtClean="0"/>
              <a:pPr/>
              <a:t>15</a:t>
            </a:fld>
            <a:endParaRPr lang="en-US"/>
          </a:p>
        </p:txBody>
      </p:sp>
    </p:spTree>
    <p:extLst>
      <p:ext uri="{BB962C8B-B14F-4D97-AF65-F5344CB8AC3E}">
        <p14:creationId xmlns:p14="http://schemas.microsoft.com/office/powerpoint/2010/main" val="2894595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E1C0273-599B-4EEC-830F-57DA9352D3C9}"/>
              </a:ext>
            </a:extLst>
          </p:cNvPr>
          <p:cNvGraphicFramePr>
            <a:graphicFrameLocks noGrp="1"/>
          </p:cNvGraphicFramePr>
          <p:nvPr>
            <p:ph idx="1"/>
            <p:extLst>
              <p:ext uri="{D42A27DB-BD31-4B8C-83A1-F6EECF244321}">
                <p14:modId xmlns:p14="http://schemas.microsoft.com/office/powerpoint/2010/main" val="1647228084"/>
              </p:ext>
            </p:extLst>
          </p:nvPr>
        </p:nvGraphicFramePr>
        <p:xfrm>
          <a:off x="152400" y="1008062"/>
          <a:ext cx="7924800" cy="41946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205089942"/>
                    </a:ext>
                  </a:extLst>
                </a:gridCol>
                <a:gridCol w="3962400">
                  <a:extLst>
                    <a:ext uri="{9D8B030D-6E8A-4147-A177-3AD203B41FA5}">
                      <a16:colId xmlns:a16="http://schemas.microsoft.com/office/drawing/2014/main" val="3717620955"/>
                    </a:ext>
                  </a:extLst>
                </a:gridCol>
              </a:tblGrid>
              <a:tr h="606690">
                <a:tc>
                  <a:txBody>
                    <a:bodyPr/>
                    <a:lstStyle/>
                    <a:p>
                      <a:endParaRPr lang="en-US" sz="4800" dirty="0"/>
                    </a:p>
                  </a:txBody>
                  <a:tcPr/>
                </a:tc>
                <a:tc>
                  <a:txBody>
                    <a:bodyPr/>
                    <a:lstStyle/>
                    <a:p>
                      <a:endParaRPr lang="en-US" sz="4800" dirty="0"/>
                    </a:p>
                  </a:txBody>
                  <a:tcPr/>
                </a:tc>
                <a:extLst>
                  <a:ext uri="{0D108BD9-81ED-4DB2-BD59-A6C34878D82A}">
                    <a16:rowId xmlns:a16="http://schemas.microsoft.com/office/drawing/2014/main" val="864578790"/>
                  </a:ext>
                </a:extLst>
              </a:tr>
              <a:tr h="606690">
                <a:tc>
                  <a:txBody>
                    <a:bodyPr/>
                    <a:lstStyle/>
                    <a:p>
                      <a:r>
                        <a:rPr lang="en-US" sz="2800" b="1" dirty="0"/>
                        <a:t>Immediate cause of Death</a:t>
                      </a:r>
                    </a:p>
                  </a:txBody>
                  <a:tcPr/>
                </a:tc>
                <a:tc>
                  <a:txBody>
                    <a:bodyPr/>
                    <a:lstStyle/>
                    <a:p>
                      <a:r>
                        <a:rPr lang="en-US" sz="2800" dirty="0"/>
                        <a:t>Acute renal failure</a:t>
                      </a:r>
                    </a:p>
                  </a:txBody>
                  <a:tcPr/>
                </a:tc>
                <a:extLst>
                  <a:ext uri="{0D108BD9-81ED-4DB2-BD59-A6C34878D82A}">
                    <a16:rowId xmlns:a16="http://schemas.microsoft.com/office/drawing/2014/main" val="1717822644"/>
                  </a:ext>
                </a:extLst>
              </a:tr>
              <a:tr h="606690">
                <a:tc>
                  <a:txBody>
                    <a:bodyPr/>
                    <a:lstStyle/>
                    <a:p>
                      <a:r>
                        <a:rPr lang="en-US" sz="2800" b="1" dirty="0"/>
                        <a:t>Antecedent cause</a:t>
                      </a:r>
                    </a:p>
                  </a:txBody>
                  <a:tcPr/>
                </a:tc>
                <a:tc>
                  <a:txBody>
                    <a:bodyPr/>
                    <a:lstStyle/>
                    <a:p>
                      <a:r>
                        <a:rPr lang="en-US" sz="2800" dirty="0"/>
                        <a:t>Puerperal sepsis</a:t>
                      </a:r>
                    </a:p>
                  </a:txBody>
                  <a:tcPr/>
                </a:tc>
                <a:extLst>
                  <a:ext uri="{0D108BD9-81ED-4DB2-BD59-A6C34878D82A}">
                    <a16:rowId xmlns:a16="http://schemas.microsoft.com/office/drawing/2014/main" val="2557779593"/>
                  </a:ext>
                </a:extLst>
              </a:tr>
              <a:tr h="606690">
                <a:tc>
                  <a:txBody>
                    <a:bodyPr/>
                    <a:lstStyle/>
                    <a:p>
                      <a:r>
                        <a:rPr lang="en-US" sz="2800" b="1" dirty="0"/>
                        <a:t>Contributing cause </a:t>
                      </a:r>
                    </a:p>
                  </a:txBody>
                  <a:tcPr/>
                </a:tc>
                <a:tc>
                  <a:txBody>
                    <a:bodyPr/>
                    <a:lstStyle/>
                    <a:p>
                      <a:r>
                        <a:rPr lang="en-US" sz="2800" dirty="0"/>
                        <a:t>Anemia</a:t>
                      </a:r>
                    </a:p>
                  </a:txBody>
                  <a:tcPr/>
                </a:tc>
                <a:extLst>
                  <a:ext uri="{0D108BD9-81ED-4DB2-BD59-A6C34878D82A}">
                    <a16:rowId xmlns:a16="http://schemas.microsoft.com/office/drawing/2014/main" val="2593251047"/>
                  </a:ext>
                </a:extLst>
              </a:tr>
              <a:tr h="606690">
                <a:tc>
                  <a:txBody>
                    <a:bodyPr/>
                    <a:lstStyle/>
                    <a:p>
                      <a:endParaRPr lang="en-US" sz="2800"/>
                    </a:p>
                  </a:txBody>
                  <a:tcPr/>
                </a:tc>
                <a:tc>
                  <a:txBody>
                    <a:bodyPr/>
                    <a:lstStyle/>
                    <a:p>
                      <a:endParaRPr lang="en-US" sz="2800"/>
                    </a:p>
                  </a:txBody>
                  <a:tcPr/>
                </a:tc>
                <a:extLst>
                  <a:ext uri="{0D108BD9-81ED-4DB2-BD59-A6C34878D82A}">
                    <a16:rowId xmlns:a16="http://schemas.microsoft.com/office/drawing/2014/main" val="2527153840"/>
                  </a:ext>
                </a:extLst>
              </a:tr>
              <a:tr h="606690">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321887114"/>
                  </a:ext>
                </a:extLst>
              </a:tr>
            </a:tbl>
          </a:graphicData>
        </a:graphic>
      </p:graphicFrame>
      <p:sp>
        <p:nvSpPr>
          <p:cNvPr id="5" name="Slide Number Placeholder 4">
            <a:extLst>
              <a:ext uri="{FF2B5EF4-FFF2-40B4-BE49-F238E27FC236}">
                <a16:creationId xmlns:a16="http://schemas.microsoft.com/office/drawing/2014/main" id="{18BD9F26-CF84-479F-92B5-7442C73F849D}"/>
              </a:ext>
            </a:extLst>
          </p:cNvPr>
          <p:cNvSpPr>
            <a:spLocks noGrp="1"/>
          </p:cNvSpPr>
          <p:nvPr>
            <p:ph type="sldNum" sz="quarter" idx="12"/>
          </p:nvPr>
        </p:nvSpPr>
        <p:spPr/>
        <p:txBody>
          <a:bodyPr/>
          <a:lstStyle/>
          <a:p>
            <a:fld id="{0FF54DE5-C571-48E8-A5BC-B369434E2F44}" type="slidenum">
              <a:rPr lang="en-US" smtClean="0"/>
              <a:pPr/>
              <a:t>16</a:t>
            </a:fld>
            <a:endParaRPr lang="en-US"/>
          </a:p>
        </p:txBody>
      </p:sp>
    </p:spTree>
    <p:extLst>
      <p:ext uri="{BB962C8B-B14F-4D97-AF65-F5344CB8AC3E}">
        <p14:creationId xmlns:p14="http://schemas.microsoft.com/office/powerpoint/2010/main" val="345253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08BC-2D89-48B3-9B58-BBA61894AAD1}"/>
              </a:ext>
            </a:extLst>
          </p:cNvPr>
          <p:cNvSpPr>
            <a:spLocks noGrp="1"/>
          </p:cNvSpPr>
          <p:nvPr>
            <p:ph type="title"/>
          </p:nvPr>
        </p:nvSpPr>
        <p:spPr>
          <a:xfrm>
            <a:off x="838200" y="365125"/>
            <a:ext cx="10515600" cy="646811"/>
          </a:xfrm>
        </p:spPr>
        <p:txBody>
          <a:bodyPr>
            <a:normAutofit/>
          </a:bodyPr>
          <a:lstStyle/>
          <a:p>
            <a:r>
              <a:rPr lang="en-US" sz="3200" b="1" dirty="0"/>
              <a:t>Case: example</a:t>
            </a:r>
            <a:endParaRPr lang="en-US" sz="3200" dirty="0"/>
          </a:p>
        </p:txBody>
      </p:sp>
      <p:sp>
        <p:nvSpPr>
          <p:cNvPr id="3" name="Content Placeholder 2">
            <a:extLst>
              <a:ext uri="{FF2B5EF4-FFF2-40B4-BE49-F238E27FC236}">
                <a16:creationId xmlns:a16="http://schemas.microsoft.com/office/drawing/2014/main" id="{E8F6D432-4EEA-4ECD-A419-09F1D8C31FE0}"/>
              </a:ext>
            </a:extLst>
          </p:cNvPr>
          <p:cNvSpPr>
            <a:spLocks noGrp="1"/>
          </p:cNvSpPr>
          <p:nvPr>
            <p:ph idx="1"/>
          </p:nvPr>
        </p:nvSpPr>
        <p:spPr>
          <a:xfrm>
            <a:off x="426720" y="1243584"/>
            <a:ext cx="11253216" cy="5249290"/>
          </a:xfrm>
        </p:spPr>
        <p:txBody>
          <a:bodyPr>
            <a:normAutofit/>
          </a:bodyPr>
          <a:lstStyle/>
          <a:p>
            <a:pPr>
              <a:lnSpc>
                <a:spcPct val="150000"/>
              </a:lnSpc>
            </a:pPr>
            <a:r>
              <a:rPr lang="en-US" dirty="0"/>
              <a:t>26 years old third para, had full termed normal delivery on 1</a:t>
            </a:r>
            <a:r>
              <a:rPr lang="en-US" baseline="30000" dirty="0"/>
              <a:t>st</a:t>
            </a:r>
            <a:r>
              <a:rPr lang="en-US" dirty="0"/>
              <a:t> February 2021 at home. On 5th day she had a high degree fever and severe pain in abdomen. On next day she was shifted to the hospital. O/E doctors noticed that she was in shock and having foul smelling discharge per vagina. Immediately the treatment was started but after 8 hours patient died on 8-02-2021. Relatives gave history that she was treated for severe anemia in second trimester.</a:t>
            </a:r>
          </a:p>
        </p:txBody>
      </p:sp>
      <p:sp>
        <p:nvSpPr>
          <p:cNvPr id="5" name="Slide Number Placeholder 4">
            <a:extLst>
              <a:ext uri="{FF2B5EF4-FFF2-40B4-BE49-F238E27FC236}">
                <a16:creationId xmlns:a16="http://schemas.microsoft.com/office/drawing/2014/main" id="{090D2E63-8554-4895-A690-3F9F60C83F21}"/>
              </a:ext>
            </a:extLst>
          </p:cNvPr>
          <p:cNvSpPr>
            <a:spLocks noGrp="1"/>
          </p:cNvSpPr>
          <p:nvPr>
            <p:ph type="sldNum" sz="quarter" idx="12"/>
          </p:nvPr>
        </p:nvSpPr>
        <p:spPr/>
        <p:txBody>
          <a:bodyPr/>
          <a:lstStyle/>
          <a:p>
            <a:fld id="{0FF54DE5-C571-48E8-A5BC-B369434E2F44}" type="slidenum">
              <a:rPr lang="en-US" smtClean="0"/>
              <a:pPr/>
              <a:t>17</a:t>
            </a:fld>
            <a:endParaRPr lang="en-US"/>
          </a:p>
        </p:txBody>
      </p:sp>
    </p:spTree>
    <p:extLst>
      <p:ext uri="{BB962C8B-B14F-4D97-AF65-F5344CB8AC3E}">
        <p14:creationId xmlns:p14="http://schemas.microsoft.com/office/powerpoint/2010/main" val="150222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BBFE6F-7315-4FB8-869A-B5850CB61F28}"/>
              </a:ext>
            </a:extLst>
          </p:cNvPr>
          <p:cNvSpPr>
            <a:spLocks noGrp="1"/>
          </p:cNvSpPr>
          <p:nvPr>
            <p:ph idx="1"/>
          </p:nvPr>
        </p:nvSpPr>
        <p:spPr>
          <a:xfrm>
            <a:off x="585216" y="475488"/>
            <a:ext cx="11045952" cy="5880862"/>
          </a:xfrm>
        </p:spPr>
        <p:txBody>
          <a:bodyPr>
            <a:normAutofit fontScale="92500" lnSpcReduction="10000"/>
          </a:bodyPr>
          <a:lstStyle/>
          <a:p>
            <a:pPr>
              <a:lnSpc>
                <a:spcPct val="150000"/>
              </a:lnSpc>
            </a:pPr>
            <a:r>
              <a:rPr lang="en-US" b="1" dirty="0">
                <a:solidFill>
                  <a:srgbClr val="FF0000"/>
                </a:solidFill>
              </a:rPr>
              <a:t>Immediate cause: Septicemic shock </a:t>
            </a:r>
          </a:p>
          <a:p>
            <a:pPr marL="45720" indent="0">
              <a:lnSpc>
                <a:spcPct val="150000"/>
              </a:lnSpc>
              <a:buNone/>
            </a:pPr>
            <a:r>
              <a:rPr lang="en-US" dirty="0"/>
              <a:t>(State the disease, injury or complication Due to (or as a consequences of) which caused death, not the mode of dying such as heart failure, respiratory arrest, etc.)</a:t>
            </a:r>
          </a:p>
          <a:p>
            <a:pPr>
              <a:lnSpc>
                <a:spcPct val="150000"/>
              </a:lnSpc>
            </a:pPr>
            <a:r>
              <a:rPr lang="en-US" dirty="0"/>
              <a:t> </a:t>
            </a:r>
            <a:r>
              <a:rPr lang="en-US" b="1" dirty="0">
                <a:solidFill>
                  <a:srgbClr val="FF0000"/>
                </a:solidFill>
              </a:rPr>
              <a:t>Antecedent cause: Puerperal sepsis </a:t>
            </a:r>
          </a:p>
          <a:p>
            <a:pPr marL="45720" indent="0">
              <a:lnSpc>
                <a:spcPct val="150000"/>
              </a:lnSpc>
              <a:buNone/>
            </a:pPr>
            <a:r>
              <a:rPr lang="en-US" dirty="0"/>
              <a:t>(Morbid conditions, if any, giving rise to Due to (or as a consequences of) the above Cause, stating underlying condition last) </a:t>
            </a:r>
          </a:p>
          <a:p>
            <a:pPr>
              <a:lnSpc>
                <a:spcPct val="150000"/>
              </a:lnSpc>
            </a:pPr>
            <a:r>
              <a:rPr lang="en-US" b="1" dirty="0">
                <a:solidFill>
                  <a:srgbClr val="FF0000"/>
                </a:solidFill>
              </a:rPr>
              <a:t>Contributory cause: Anemia </a:t>
            </a:r>
          </a:p>
          <a:p>
            <a:pPr marL="45720" indent="0">
              <a:lnSpc>
                <a:spcPct val="150000"/>
              </a:lnSpc>
              <a:buNone/>
            </a:pPr>
            <a:r>
              <a:rPr lang="en-US" dirty="0"/>
              <a:t>(contributing to the death but not related to the disease)</a:t>
            </a:r>
          </a:p>
        </p:txBody>
      </p:sp>
      <p:sp>
        <p:nvSpPr>
          <p:cNvPr id="5" name="Slide Number Placeholder 4">
            <a:extLst>
              <a:ext uri="{FF2B5EF4-FFF2-40B4-BE49-F238E27FC236}">
                <a16:creationId xmlns:a16="http://schemas.microsoft.com/office/drawing/2014/main" id="{5BD046EB-8277-48C3-9F32-71AFF04059E6}"/>
              </a:ext>
            </a:extLst>
          </p:cNvPr>
          <p:cNvSpPr>
            <a:spLocks noGrp="1"/>
          </p:cNvSpPr>
          <p:nvPr>
            <p:ph type="sldNum" sz="quarter" idx="12"/>
          </p:nvPr>
        </p:nvSpPr>
        <p:spPr/>
        <p:txBody>
          <a:bodyPr/>
          <a:lstStyle/>
          <a:p>
            <a:fld id="{0FF54DE5-C571-48E8-A5BC-B369434E2F44}" type="slidenum">
              <a:rPr lang="en-US" smtClean="0"/>
              <a:pPr/>
              <a:t>18</a:t>
            </a:fld>
            <a:endParaRPr lang="en-US"/>
          </a:p>
        </p:txBody>
      </p:sp>
    </p:spTree>
    <p:extLst>
      <p:ext uri="{BB962C8B-B14F-4D97-AF65-F5344CB8AC3E}">
        <p14:creationId xmlns:p14="http://schemas.microsoft.com/office/powerpoint/2010/main" val="276365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D2858A-B7C1-411E-9711-7775FCE2A731}"/>
              </a:ext>
            </a:extLst>
          </p:cNvPr>
          <p:cNvSpPr>
            <a:spLocks noGrp="1"/>
          </p:cNvSpPr>
          <p:nvPr>
            <p:ph idx="1"/>
          </p:nvPr>
        </p:nvSpPr>
        <p:spPr>
          <a:xfrm>
            <a:off x="377952" y="213361"/>
            <a:ext cx="11661648" cy="6263640"/>
          </a:xfrm>
        </p:spPr>
        <p:txBody>
          <a:bodyPr>
            <a:normAutofit fontScale="92500"/>
          </a:bodyPr>
          <a:lstStyle/>
          <a:p>
            <a:pPr>
              <a:lnSpc>
                <a:spcPct val="150000"/>
              </a:lnSpc>
            </a:pPr>
            <a:r>
              <a:rPr lang="en-US" sz="2800" dirty="0"/>
              <a:t>Formulate a reasonable cause of death statement for a chronic alcoholic man who died after liver cirrhosis and portal hypertension, tremor, hyperammonemia and hepatic encephalopathy which resulted in respiratory arrest and asystole.</a:t>
            </a:r>
          </a:p>
          <a:p>
            <a:pPr marL="45720" indent="0">
              <a:lnSpc>
                <a:spcPct val="150000"/>
              </a:lnSpc>
              <a:buNone/>
            </a:pPr>
            <a:r>
              <a:rPr lang="en-US" sz="2800" b="1" dirty="0">
                <a:solidFill>
                  <a:srgbClr val="FF0000"/>
                </a:solidFill>
              </a:rPr>
              <a:t>Immediate cause of death</a:t>
            </a:r>
          </a:p>
          <a:p>
            <a:pPr marL="45720" indent="0">
              <a:lnSpc>
                <a:spcPct val="150000"/>
              </a:lnSpc>
              <a:buNone/>
            </a:pPr>
            <a:r>
              <a:rPr lang="en-US" sz="2800" dirty="0"/>
              <a:t>Hepatic encephalopathy</a:t>
            </a:r>
          </a:p>
          <a:p>
            <a:pPr marL="45720" indent="0">
              <a:lnSpc>
                <a:spcPct val="150000"/>
              </a:lnSpc>
              <a:buNone/>
            </a:pPr>
            <a:r>
              <a:rPr lang="en-US" sz="2800" b="1" dirty="0">
                <a:solidFill>
                  <a:srgbClr val="FF0000"/>
                </a:solidFill>
              </a:rPr>
              <a:t>Antecedent cause of death</a:t>
            </a:r>
          </a:p>
          <a:p>
            <a:pPr marL="45720" indent="0">
              <a:lnSpc>
                <a:spcPct val="150000"/>
              </a:lnSpc>
              <a:buNone/>
            </a:pPr>
            <a:r>
              <a:rPr lang="en-US" sz="2800" dirty="0">
                <a:solidFill>
                  <a:srgbClr val="080808"/>
                </a:solidFill>
              </a:rPr>
              <a:t>Liver cirrhosis</a:t>
            </a:r>
          </a:p>
          <a:p>
            <a:pPr marL="45720" indent="0">
              <a:lnSpc>
                <a:spcPct val="150000"/>
              </a:lnSpc>
              <a:buNone/>
            </a:pPr>
            <a:r>
              <a:rPr lang="en-US" sz="2800" b="1" dirty="0">
                <a:solidFill>
                  <a:srgbClr val="FF0000"/>
                </a:solidFill>
              </a:rPr>
              <a:t>Underlying cause of death</a:t>
            </a:r>
          </a:p>
          <a:p>
            <a:pPr marL="45720" indent="0">
              <a:lnSpc>
                <a:spcPct val="150000"/>
              </a:lnSpc>
              <a:buNone/>
            </a:pPr>
            <a:r>
              <a:rPr lang="en-US" sz="2800" dirty="0"/>
              <a:t>Chronic alcoholism</a:t>
            </a:r>
          </a:p>
          <a:p>
            <a:pPr marL="45720" indent="0">
              <a:lnSpc>
                <a:spcPct val="150000"/>
              </a:lnSpc>
              <a:buNone/>
            </a:pPr>
            <a:endParaRPr lang="en-US" dirty="0"/>
          </a:p>
          <a:p>
            <a:pPr>
              <a:lnSpc>
                <a:spcPct val="150000"/>
              </a:lnSpc>
            </a:pPr>
            <a:endParaRPr lang="en-US" dirty="0"/>
          </a:p>
        </p:txBody>
      </p:sp>
      <p:sp>
        <p:nvSpPr>
          <p:cNvPr id="5" name="Slide Number Placeholder 4">
            <a:extLst>
              <a:ext uri="{FF2B5EF4-FFF2-40B4-BE49-F238E27FC236}">
                <a16:creationId xmlns:a16="http://schemas.microsoft.com/office/drawing/2014/main" id="{138F1D3A-D8B4-48B4-A0F5-5A6784D7F1C3}"/>
              </a:ext>
            </a:extLst>
          </p:cNvPr>
          <p:cNvSpPr>
            <a:spLocks noGrp="1"/>
          </p:cNvSpPr>
          <p:nvPr>
            <p:ph type="sldNum" sz="quarter" idx="12"/>
          </p:nvPr>
        </p:nvSpPr>
        <p:spPr/>
        <p:txBody>
          <a:bodyPr/>
          <a:lstStyle/>
          <a:p>
            <a:fld id="{0FF54DE5-C571-48E8-A5BC-B369434E2F44}" type="slidenum">
              <a:rPr lang="en-US" smtClean="0"/>
              <a:pPr/>
              <a:t>19</a:t>
            </a:fld>
            <a:endParaRPr lang="en-US"/>
          </a:p>
        </p:txBody>
      </p:sp>
    </p:spTree>
    <p:extLst>
      <p:ext uri="{BB962C8B-B14F-4D97-AF65-F5344CB8AC3E}">
        <p14:creationId xmlns:p14="http://schemas.microsoft.com/office/powerpoint/2010/main" val="252476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938D4A31-6CE1-43E9-82C9-570E77898BC8}"/>
              </a:ext>
            </a:extLst>
          </p:cNvPr>
          <p:cNvSpPr>
            <a:spLocks noGrp="1"/>
          </p:cNvSpPr>
          <p:nvPr>
            <p:ph type="title"/>
          </p:nvPr>
        </p:nvSpPr>
        <p:spPr>
          <a:xfrm>
            <a:off x="833718" y="416240"/>
            <a:ext cx="10703858" cy="744071"/>
          </a:xfrm>
        </p:spPr>
        <p:txBody>
          <a:bodyPr/>
          <a:lstStyle/>
          <a:p>
            <a:pPr algn="ctr"/>
            <a:r>
              <a:rPr lang="en-US" b="1" dirty="0">
                <a:solidFill>
                  <a:srgbClr val="080808"/>
                </a:solidFill>
              </a:rPr>
              <a:t>Objective</a:t>
            </a:r>
          </a:p>
        </p:txBody>
      </p:sp>
      <p:sp>
        <p:nvSpPr>
          <p:cNvPr id="6" name="Content Placeholder 2">
            <a:extLst>
              <a:ext uri="{FF2B5EF4-FFF2-40B4-BE49-F238E27FC236}">
                <a16:creationId xmlns:a16="http://schemas.microsoft.com/office/drawing/2014/main" id="{BC72A944-5D7A-4B9D-8C36-F584456D0E35}"/>
              </a:ext>
            </a:extLst>
          </p:cNvPr>
          <p:cNvSpPr>
            <a:spLocks noGrp="1"/>
          </p:cNvSpPr>
          <p:nvPr>
            <p:ph idx="1"/>
          </p:nvPr>
        </p:nvSpPr>
        <p:spPr>
          <a:xfrm>
            <a:off x="583324" y="1428881"/>
            <a:ext cx="10954252" cy="4658096"/>
          </a:xfrm>
        </p:spPr>
        <p:txBody>
          <a:bodyPr/>
          <a:lstStyle/>
          <a:p>
            <a:pPr marL="45720" indent="0" algn="just">
              <a:buNone/>
            </a:pPr>
            <a:r>
              <a:rPr lang="en-US" dirty="0"/>
              <a:t>By the end of session, the participants will be able to</a:t>
            </a:r>
          </a:p>
          <a:p>
            <a:pPr lvl="0" algn="just"/>
            <a:r>
              <a:rPr lang="en-US" dirty="0"/>
              <a:t>List the primary, contributory and final causes of death.</a:t>
            </a:r>
          </a:p>
          <a:p>
            <a:pPr lvl="0" algn="just"/>
            <a:r>
              <a:rPr lang="en-US" dirty="0"/>
              <a:t>Classify maternal deaths according to ICD-MM classification</a:t>
            </a:r>
          </a:p>
          <a:p>
            <a:pPr algn="just"/>
            <a:r>
              <a:rPr lang="en-US" dirty="0"/>
              <a:t>Classify perinatal deaths according to ICD-PM classification</a:t>
            </a:r>
          </a:p>
          <a:p>
            <a:pPr lvl="0" algn="just"/>
            <a:endParaRPr lang="en-US" dirty="0"/>
          </a:p>
          <a:p>
            <a:pPr lvl="0" algn="just"/>
            <a:endParaRPr lang="en-US" dirty="0"/>
          </a:p>
        </p:txBody>
      </p:sp>
    </p:spTree>
    <p:extLst>
      <p:ext uri="{BB962C8B-B14F-4D97-AF65-F5344CB8AC3E}">
        <p14:creationId xmlns:p14="http://schemas.microsoft.com/office/powerpoint/2010/main" val="105750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37AA9916-C765-42CF-93CC-2649E45471E0}"/>
              </a:ext>
            </a:extLst>
          </p:cNvPr>
          <p:cNvSpPr>
            <a:spLocks noGrp="1"/>
          </p:cNvSpPr>
          <p:nvPr>
            <p:ph type="title"/>
          </p:nvPr>
        </p:nvSpPr>
        <p:spPr>
          <a:xfrm>
            <a:off x="833716" y="416240"/>
            <a:ext cx="10703858" cy="744071"/>
          </a:xfrm>
        </p:spPr>
        <p:txBody>
          <a:bodyPr/>
          <a:lstStyle/>
          <a:p>
            <a:pPr algn="ctr"/>
            <a:r>
              <a:rPr lang="en-US" b="1" dirty="0">
                <a:solidFill>
                  <a:srgbClr val="080808"/>
                </a:solidFill>
              </a:rPr>
              <a:t>Cause of Death Assignment</a:t>
            </a:r>
          </a:p>
        </p:txBody>
      </p:sp>
      <p:sp>
        <p:nvSpPr>
          <p:cNvPr id="6" name="Content Placeholder 2">
            <a:extLst>
              <a:ext uri="{FF2B5EF4-FFF2-40B4-BE49-F238E27FC236}">
                <a16:creationId xmlns:a16="http://schemas.microsoft.com/office/drawing/2014/main" id="{78A11346-361A-4705-84E9-DCA45C483C99}"/>
              </a:ext>
            </a:extLst>
          </p:cNvPr>
          <p:cNvSpPr>
            <a:spLocks noGrp="1"/>
          </p:cNvSpPr>
          <p:nvPr>
            <p:ph idx="1"/>
          </p:nvPr>
        </p:nvSpPr>
        <p:spPr>
          <a:xfrm>
            <a:off x="974035" y="1545022"/>
            <a:ext cx="10563540" cy="4524702"/>
          </a:xfrm>
        </p:spPr>
        <p:txBody>
          <a:bodyPr/>
          <a:lstStyle/>
          <a:p>
            <a:pPr algn="just">
              <a:lnSpc>
                <a:spcPct val="150000"/>
              </a:lnSpc>
            </a:pPr>
            <a:r>
              <a:rPr lang="en-US" dirty="0">
                <a:solidFill>
                  <a:srgbClr val="080808"/>
                </a:solidFill>
              </a:rPr>
              <a:t>On duty staff will provide the primary, contributory and final cause of death for hospital Maternal Death which will be finalized by the MPDSR committee at the hospital.</a:t>
            </a:r>
          </a:p>
          <a:p>
            <a:pPr algn="just"/>
            <a:endParaRPr lang="en-US" dirty="0">
              <a:solidFill>
                <a:srgbClr val="080808"/>
              </a:solidFill>
            </a:endParaRPr>
          </a:p>
        </p:txBody>
      </p:sp>
    </p:spTree>
    <p:extLst>
      <p:ext uri="{BB962C8B-B14F-4D97-AF65-F5344CB8AC3E}">
        <p14:creationId xmlns:p14="http://schemas.microsoft.com/office/powerpoint/2010/main" val="25580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4282-5F37-4143-B708-5376D62792D0}"/>
              </a:ext>
            </a:extLst>
          </p:cNvPr>
          <p:cNvSpPr>
            <a:spLocks noGrp="1"/>
          </p:cNvSpPr>
          <p:nvPr>
            <p:ph type="title"/>
          </p:nvPr>
        </p:nvSpPr>
        <p:spPr>
          <a:xfrm>
            <a:off x="838200" y="400303"/>
            <a:ext cx="10515600" cy="561467"/>
          </a:xfrm>
        </p:spPr>
        <p:txBody>
          <a:bodyPr>
            <a:normAutofit/>
          </a:bodyPr>
          <a:lstStyle/>
          <a:p>
            <a:r>
              <a:rPr lang="en-US" sz="3200" b="1" dirty="0"/>
              <a:t>Some TIPS while Assigning Cause of Death </a:t>
            </a:r>
          </a:p>
        </p:txBody>
      </p:sp>
      <p:sp>
        <p:nvSpPr>
          <p:cNvPr id="3" name="Content Placeholder 2">
            <a:extLst>
              <a:ext uri="{FF2B5EF4-FFF2-40B4-BE49-F238E27FC236}">
                <a16:creationId xmlns:a16="http://schemas.microsoft.com/office/drawing/2014/main" id="{D931F2AF-61B8-40B0-B5B6-52FE418DBFF4}"/>
              </a:ext>
            </a:extLst>
          </p:cNvPr>
          <p:cNvSpPr>
            <a:spLocks noGrp="1"/>
          </p:cNvSpPr>
          <p:nvPr>
            <p:ph idx="1"/>
          </p:nvPr>
        </p:nvSpPr>
        <p:spPr>
          <a:xfrm>
            <a:off x="524256" y="1158239"/>
            <a:ext cx="11119104" cy="5299457"/>
          </a:xfrm>
        </p:spPr>
        <p:txBody>
          <a:bodyPr>
            <a:normAutofit/>
          </a:bodyPr>
          <a:lstStyle/>
          <a:p>
            <a:r>
              <a:rPr lang="en-US" sz="2600" dirty="0"/>
              <a:t>Use common sense and best clinical judgement. There is no substitute. </a:t>
            </a:r>
          </a:p>
          <a:p>
            <a:r>
              <a:rPr lang="en-US" sz="2600" dirty="0"/>
              <a:t>Read the narrative, history and any other information very carefully.</a:t>
            </a:r>
          </a:p>
          <a:p>
            <a:r>
              <a:rPr lang="en-US" sz="2600" dirty="0"/>
              <a:t>Corroborate what a health care provider may have said on the form with some other symptom or signs in the checklist. </a:t>
            </a:r>
          </a:p>
          <a:p>
            <a:r>
              <a:rPr lang="en-US" sz="2600" dirty="0"/>
              <a:t>Do look for important negatives in the history. These can narrow down several possible causes to one or two. </a:t>
            </a:r>
          </a:p>
          <a:p>
            <a:r>
              <a:rPr lang="en-US" sz="2600" dirty="0"/>
              <a:t>Do not be afraid to state that no cause can be assigned. This is reality.  </a:t>
            </a:r>
          </a:p>
          <a:p>
            <a:r>
              <a:rPr lang="en-US" sz="2600" dirty="0"/>
              <a:t>Write only one cause of death on each line of the death certificate. </a:t>
            </a:r>
          </a:p>
          <a:p>
            <a:r>
              <a:rPr lang="en-US" sz="2600" dirty="0"/>
              <a:t>Write legibly, and do not use any abbreviations or acronyms</a:t>
            </a:r>
          </a:p>
          <a:p>
            <a:r>
              <a:rPr lang="en-US" sz="2600" dirty="0"/>
              <a:t>Do NOT make a random diagnosis if none is found. </a:t>
            </a:r>
          </a:p>
          <a:p>
            <a:r>
              <a:rPr lang="en-US" sz="2600" dirty="0"/>
              <a:t>Do NOT rely on the risk factors alone for making a diagnosis.</a:t>
            </a:r>
          </a:p>
        </p:txBody>
      </p:sp>
      <p:sp>
        <p:nvSpPr>
          <p:cNvPr id="5" name="Slide Number Placeholder 4">
            <a:extLst>
              <a:ext uri="{FF2B5EF4-FFF2-40B4-BE49-F238E27FC236}">
                <a16:creationId xmlns:a16="http://schemas.microsoft.com/office/drawing/2014/main" id="{1310F789-B4EF-4C74-9659-2B9E616D94B5}"/>
              </a:ext>
            </a:extLst>
          </p:cNvPr>
          <p:cNvSpPr>
            <a:spLocks noGrp="1"/>
          </p:cNvSpPr>
          <p:nvPr>
            <p:ph type="sldNum" sz="quarter" idx="12"/>
          </p:nvPr>
        </p:nvSpPr>
        <p:spPr/>
        <p:txBody>
          <a:bodyPr/>
          <a:lstStyle/>
          <a:p>
            <a:fld id="{0FF54DE5-C571-48E8-A5BC-B369434E2F44}" type="slidenum">
              <a:rPr lang="en-US" smtClean="0"/>
              <a:pPr/>
              <a:t>21</a:t>
            </a:fld>
            <a:endParaRPr lang="en-US"/>
          </a:p>
        </p:txBody>
      </p:sp>
    </p:spTree>
    <p:extLst>
      <p:ext uri="{BB962C8B-B14F-4D97-AF65-F5344CB8AC3E}">
        <p14:creationId xmlns:p14="http://schemas.microsoft.com/office/powerpoint/2010/main" val="272753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EC24-3F9F-4EF7-9B85-5DA2B46D6704}"/>
              </a:ext>
            </a:extLst>
          </p:cNvPr>
          <p:cNvSpPr>
            <a:spLocks noGrp="1"/>
          </p:cNvSpPr>
          <p:nvPr>
            <p:ph type="title"/>
          </p:nvPr>
        </p:nvSpPr>
        <p:spPr>
          <a:xfrm>
            <a:off x="926708" y="1264663"/>
            <a:ext cx="10703858" cy="3595606"/>
          </a:xfrm>
        </p:spPr>
        <p:txBody>
          <a:bodyPr>
            <a:normAutofit/>
          </a:bodyPr>
          <a:lstStyle/>
          <a:p>
            <a:pPr algn="ctr"/>
            <a:r>
              <a:rPr lang="en-US" b="1" dirty="0"/>
              <a:t>How to fill the Medical Certificate of Cause of Death (MCCD) form?</a:t>
            </a:r>
          </a:p>
        </p:txBody>
      </p:sp>
      <p:sp>
        <p:nvSpPr>
          <p:cNvPr id="5" name="Slide Number Placeholder 4">
            <a:extLst>
              <a:ext uri="{FF2B5EF4-FFF2-40B4-BE49-F238E27FC236}">
                <a16:creationId xmlns:a16="http://schemas.microsoft.com/office/drawing/2014/main" id="{45046000-4672-44DD-9783-7FC2A34E267B}"/>
              </a:ext>
            </a:extLst>
          </p:cNvPr>
          <p:cNvSpPr>
            <a:spLocks noGrp="1"/>
          </p:cNvSpPr>
          <p:nvPr>
            <p:ph type="sldNum" sz="quarter" idx="12"/>
          </p:nvPr>
        </p:nvSpPr>
        <p:spPr/>
        <p:txBody>
          <a:bodyPr/>
          <a:lstStyle/>
          <a:p>
            <a:fld id="{0FF54DE5-C571-48E8-A5BC-B369434E2F44}" type="slidenum">
              <a:rPr lang="en-US" smtClean="0"/>
              <a:pPr/>
              <a:t>22</a:t>
            </a:fld>
            <a:endParaRPr lang="en-US"/>
          </a:p>
        </p:txBody>
      </p:sp>
    </p:spTree>
    <p:extLst>
      <p:ext uri="{BB962C8B-B14F-4D97-AF65-F5344CB8AC3E}">
        <p14:creationId xmlns:p14="http://schemas.microsoft.com/office/powerpoint/2010/main" val="136269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Medical Certificate of Cause of Death (MCCD)</a:t>
            </a:r>
          </a:p>
        </p:txBody>
      </p:sp>
      <p:sp>
        <p:nvSpPr>
          <p:cNvPr id="3" name="Content Placeholder 2"/>
          <p:cNvSpPr>
            <a:spLocks noGrp="1"/>
          </p:cNvSpPr>
          <p:nvPr>
            <p:ph idx="1"/>
          </p:nvPr>
        </p:nvSpPr>
        <p:spPr/>
        <p:txBody>
          <a:bodyPr/>
          <a:lstStyle/>
          <a:p>
            <a:pPr>
              <a:lnSpc>
                <a:spcPct val="150000"/>
              </a:lnSpc>
            </a:pPr>
            <a:r>
              <a:rPr lang="en-US" dirty="0"/>
              <a:t>The medical certificate of cause of death (MCCD) is designed to help the certifier record the whole sequence of events leading to death</a:t>
            </a:r>
          </a:p>
          <a:p>
            <a:pPr>
              <a:lnSpc>
                <a:spcPct val="150000"/>
              </a:lnSpc>
            </a:pPr>
            <a:r>
              <a:rPr lang="en-US" dirty="0"/>
              <a:t>Death certificates should also include questions about current pregnancy </a:t>
            </a:r>
          </a:p>
          <a:p>
            <a:pPr>
              <a:lnSpc>
                <a:spcPct val="150000"/>
              </a:lnSpc>
            </a:pPr>
            <a:r>
              <a:rPr lang="en-US" dirty="0"/>
              <a:t>Should only be recorded by health person</a:t>
            </a:r>
          </a:p>
        </p:txBody>
      </p:sp>
    </p:spTree>
    <p:extLst>
      <p:ext uri="{BB962C8B-B14F-4D97-AF65-F5344CB8AC3E}">
        <p14:creationId xmlns:p14="http://schemas.microsoft.com/office/powerpoint/2010/main" val="337710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D1436A-28F2-45FA-A8C2-D2D4E08D2511}"/>
              </a:ext>
            </a:extLst>
          </p:cNvPr>
          <p:cNvPicPr>
            <a:picLocks noChangeAspect="1"/>
          </p:cNvPicPr>
          <p:nvPr/>
        </p:nvPicPr>
        <p:blipFill>
          <a:blip r:embed="rId2"/>
          <a:stretch>
            <a:fillRect/>
          </a:stretch>
        </p:blipFill>
        <p:spPr>
          <a:xfrm>
            <a:off x="807012" y="643466"/>
            <a:ext cx="10577975" cy="5571067"/>
          </a:xfrm>
          <a:prstGeom prst="rect">
            <a:avLst/>
          </a:prstGeom>
        </p:spPr>
      </p:pic>
      <p:sp>
        <p:nvSpPr>
          <p:cNvPr id="5" name="Slide Number Placeholder 4" hidden="1">
            <a:extLst>
              <a:ext uri="{FF2B5EF4-FFF2-40B4-BE49-F238E27FC236}">
                <a16:creationId xmlns:a16="http://schemas.microsoft.com/office/drawing/2014/main" id="{9F03D013-8D13-4DB7-B5D5-E80EAC0D69E9}"/>
              </a:ext>
            </a:extLst>
          </p:cNvPr>
          <p:cNvSpPr>
            <a:spLocks noGrp="1"/>
          </p:cNvSpPr>
          <p:nvPr>
            <p:ph type="sldNum" sz="quarter" idx="12"/>
          </p:nvPr>
        </p:nvSpPr>
        <p:spPr/>
        <p:txBody>
          <a:bodyPr/>
          <a:lstStyle/>
          <a:p>
            <a:pPr>
              <a:spcAft>
                <a:spcPts val="600"/>
              </a:spcAft>
            </a:pPr>
            <a:fld id="{0FF54DE5-C571-48E8-A5BC-B369434E2F44}" type="slidenum">
              <a:rPr lang="en-US" smtClean="0"/>
              <a:pPr>
                <a:spcAft>
                  <a:spcPts val="600"/>
                </a:spcAft>
              </a:pPr>
              <a:t>24</a:t>
            </a:fld>
            <a:endParaRPr lang="en-US"/>
          </a:p>
        </p:txBody>
      </p:sp>
    </p:spTree>
    <p:extLst>
      <p:ext uri="{BB962C8B-B14F-4D97-AF65-F5344CB8AC3E}">
        <p14:creationId xmlns:p14="http://schemas.microsoft.com/office/powerpoint/2010/main" val="3777244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10A829A3-9662-4344-99FC-C8338D324BED}"/>
              </a:ext>
            </a:extLst>
          </p:cNvPr>
          <p:cNvSpPr>
            <a:spLocks noGrp="1"/>
          </p:cNvSpPr>
          <p:nvPr>
            <p:ph type="sldNum" sz="quarter" idx="12"/>
          </p:nvPr>
        </p:nvSpPr>
        <p:spPr/>
        <p:txBody>
          <a:bodyPr/>
          <a:lstStyle/>
          <a:p>
            <a:pPr>
              <a:spcAft>
                <a:spcPts val="600"/>
              </a:spcAft>
            </a:pPr>
            <a:fld id="{0FF54DE5-C571-48E8-A5BC-B369434E2F44}" type="slidenum">
              <a:rPr lang="en-US" smtClean="0"/>
              <a:pPr>
                <a:spcAft>
                  <a:spcPts val="600"/>
                </a:spcAft>
              </a:pPr>
              <a:t>25</a:t>
            </a:fld>
            <a:endParaRPr lang="en-US"/>
          </a:p>
        </p:txBody>
      </p:sp>
      <p:pic>
        <p:nvPicPr>
          <p:cNvPr id="3" name="Picture 2">
            <a:extLst>
              <a:ext uri="{FF2B5EF4-FFF2-40B4-BE49-F238E27FC236}">
                <a16:creationId xmlns:a16="http://schemas.microsoft.com/office/drawing/2014/main" id="{1781A2B3-3068-4839-9564-49BC8DECE154}"/>
              </a:ext>
            </a:extLst>
          </p:cNvPr>
          <p:cNvPicPr>
            <a:picLocks noChangeAspect="1"/>
          </p:cNvPicPr>
          <p:nvPr/>
        </p:nvPicPr>
        <p:blipFill>
          <a:blip r:embed="rId2"/>
          <a:stretch>
            <a:fillRect/>
          </a:stretch>
        </p:blipFill>
        <p:spPr>
          <a:xfrm>
            <a:off x="1469105" y="127428"/>
            <a:ext cx="8878053" cy="6603144"/>
          </a:xfrm>
          <a:prstGeom prst="rect">
            <a:avLst/>
          </a:prstGeom>
        </p:spPr>
      </p:pic>
    </p:spTree>
    <p:extLst>
      <p:ext uri="{BB962C8B-B14F-4D97-AF65-F5344CB8AC3E}">
        <p14:creationId xmlns:p14="http://schemas.microsoft.com/office/powerpoint/2010/main" val="344834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509E94-D2C1-4EE8-B274-CA5484719332}"/>
              </a:ext>
            </a:extLst>
          </p:cNvPr>
          <p:cNvPicPr>
            <a:picLocks noChangeAspect="1"/>
          </p:cNvPicPr>
          <p:nvPr/>
        </p:nvPicPr>
        <p:blipFill>
          <a:blip r:embed="rId2"/>
          <a:stretch>
            <a:fillRect/>
          </a:stretch>
        </p:blipFill>
        <p:spPr>
          <a:xfrm>
            <a:off x="643467" y="1179830"/>
            <a:ext cx="10905066" cy="4498338"/>
          </a:xfrm>
          <a:prstGeom prst="rect">
            <a:avLst/>
          </a:prstGeom>
        </p:spPr>
      </p:pic>
      <p:sp>
        <p:nvSpPr>
          <p:cNvPr id="5" name="Slide Number Placeholder 4" hidden="1">
            <a:extLst>
              <a:ext uri="{FF2B5EF4-FFF2-40B4-BE49-F238E27FC236}">
                <a16:creationId xmlns:a16="http://schemas.microsoft.com/office/drawing/2014/main" id="{80EE8C04-9CA0-4316-BC5D-8E35E1DE7E96}"/>
              </a:ext>
            </a:extLst>
          </p:cNvPr>
          <p:cNvSpPr>
            <a:spLocks noGrp="1"/>
          </p:cNvSpPr>
          <p:nvPr>
            <p:ph type="sldNum" sz="quarter" idx="12"/>
          </p:nvPr>
        </p:nvSpPr>
        <p:spPr/>
        <p:txBody>
          <a:bodyPr/>
          <a:lstStyle/>
          <a:p>
            <a:pPr>
              <a:spcAft>
                <a:spcPts val="600"/>
              </a:spcAft>
            </a:pPr>
            <a:fld id="{0FF54DE5-C571-48E8-A5BC-B369434E2F44}" type="slidenum">
              <a:rPr lang="en-US" smtClean="0"/>
              <a:pPr>
                <a:spcAft>
                  <a:spcPts val="600"/>
                </a:spcAft>
              </a:pPr>
              <a:t>26</a:t>
            </a:fld>
            <a:endParaRPr lang="en-US"/>
          </a:p>
        </p:txBody>
      </p:sp>
    </p:spTree>
    <p:extLst>
      <p:ext uri="{BB962C8B-B14F-4D97-AF65-F5344CB8AC3E}">
        <p14:creationId xmlns:p14="http://schemas.microsoft.com/office/powerpoint/2010/main" val="1162799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E0586E-11AA-429E-8CF9-E20FD74B6877}"/>
              </a:ext>
            </a:extLst>
          </p:cNvPr>
          <p:cNvPicPr>
            <a:picLocks noChangeAspect="1"/>
          </p:cNvPicPr>
          <p:nvPr/>
        </p:nvPicPr>
        <p:blipFill>
          <a:blip r:embed="rId2"/>
          <a:stretch>
            <a:fillRect/>
          </a:stretch>
        </p:blipFill>
        <p:spPr>
          <a:xfrm>
            <a:off x="851485" y="0"/>
            <a:ext cx="10489030" cy="6920072"/>
          </a:xfrm>
          <a:prstGeom prst="rect">
            <a:avLst/>
          </a:prstGeom>
        </p:spPr>
      </p:pic>
    </p:spTree>
    <p:extLst>
      <p:ext uri="{BB962C8B-B14F-4D97-AF65-F5344CB8AC3E}">
        <p14:creationId xmlns:p14="http://schemas.microsoft.com/office/powerpoint/2010/main" val="309301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3387"/>
          </a:xfrm>
        </p:spPr>
        <p:txBody>
          <a:bodyPr>
            <a:normAutofit/>
          </a:bodyPr>
          <a:lstStyle/>
          <a:p>
            <a:r>
              <a:rPr lang="en-US" sz="3200" b="1" dirty="0"/>
              <a:t>MCCD Example: Abortion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0178417"/>
              </p:ext>
            </p:extLst>
          </p:nvPr>
        </p:nvGraphicFramePr>
        <p:xfrm>
          <a:off x="743712" y="1295401"/>
          <a:ext cx="10741152" cy="5197694"/>
        </p:xfrm>
        <a:graphic>
          <a:graphicData uri="http://schemas.openxmlformats.org/drawingml/2006/table">
            <a:tbl>
              <a:tblPr firstRow="1" firstCol="1" bandRow="1"/>
              <a:tblGrid>
                <a:gridCol w="3111439">
                  <a:extLst>
                    <a:ext uri="{9D8B030D-6E8A-4147-A177-3AD203B41FA5}">
                      <a16:colId xmlns:a16="http://schemas.microsoft.com/office/drawing/2014/main" val="20000"/>
                    </a:ext>
                  </a:extLst>
                </a:gridCol>
                <a:gridCol w="4533735">
                  <a:extLst>
                    <a:ext uri="{9D8B030D-6E8A-4147-A177-3AD203B41FA5}">
                      <a16:colId xmlns:a16="http://schemas.microsoft.com/office/drawing/2014/main" val="20001"/>
                    </a:ext>
                  </a:extLst>
                </a:gridCol>
                <a:gridCol w="3095978">
                  <a:extLst>
                    <a:ext uri="{9D8B030D-6E8A-4147-A177-3AD203B41FA5}">
                      <a16:colId xmlns:a16="http://schemas.microsoft.com/office/drawing/2014/main" val="20002"/>
                    </a:ext>
                  </a:extLst>
                </a:gridCol>
              </a:tblGrid>
              <a:tr h="769844">
                <a:tc gridSpan="2">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MyriadPro-Regular"/>
                        </a:rPr>
                        <a:t>Cause of death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MyriadPro-Regular"/>
                        </a:rPr>
                        <a:t>(</a:t>
                      </a:r>
                      <a:r>
                        <a:rPr lang="en-US" sz="1600" i="1" dirty="0">
                          <a:effectLst/>
                          <a:latin typeface="Gill Sans MT" panose="020B0502020104020203" pitchFamily="34" charset="0"/>
                          <a:ea typeface="Times New Roman" panose="02020603050405020304" pitchFamily="18" charset="0"/>
                          <a:cs typeface="MyriadPro-Regular"/>
                        </a:rPr>
                        <a:t>T</a:t>
                      </a:r>
                      <a:r>
                        <a:rPr lang="en-US" sz="1600" i="1" dirty="0">
                          <a:effectLst/>
                          <a:latin typeface="Gill Sans MT" panose="020B0502020104020203" pitchFamily="34" charset="0"/>
                          <a:ea typeface="Times New Roman" panose="02020603050405020304" pitchFamily="18" charset="0"/>
                          <a:cs typeface="MyriadPro-It"/>
                        </a:rPr>
                        <a:t>he disease or condition thought to be the underlying cause should appear in the lowest completed line of part I)</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MyriadPro-Regular"/>
                        </a:rPr>
                        <a:t>Approximate interval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MyriadPro-Regular"/>
                        </a:rPr>
                        <a:t>between onset and death</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3080">
                <a:tc>
                  <a:txBody>
                    <a:bodyPr/>
                    <a:lstStyle/>
                    <a:p>
                      <a:pPr marL="0" marR="0">
                        <a:lnSpc>
                          <a:spcPct val="107000"/>
                        </a:lnSpc>
                        <a:spcBef>
                          <a:spcPts val="0"/>
                        </a:spcBef>
                        <a:spcAft>
                          <a:spcPts val="0"/>
                        </a:spcAft>
                      </a:pPr>
                      <a:r>
                        <a:rPr lang="en-US" sz="1300" b="1" dirty="0">
                          <a:effectLst/>
                          <a:latin typeface="Gill Sans MT" panose="020B0502020104020203" pitchFamily="34" charset="0"/>
                          <a:ea typeface="Times New Roman" panose="02020603050405020304" pitchFamily="18" charset="0"/>
                          <a:cs typeface="MyriadPro-Semibold"/>
                        </a:rPr>
                        <a:t>Part I</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300" dirty="0">
                          <a:effectLst/>
                          <a:latin typeface="Gill Sans MT" panose="020B0502020104020203" pitchFamily="34" charset="0"/>
                          <a:ea typeface="Times New Roman" panose="02020603050405020304" pitchFamily="18" charset="0"/>
                          <a:cs typeface="MyriadPro-Semibold"/>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300" dirty="0">
                          <a:effectLst/>
                          <a:latin typeface="Gill Sans MT" panose="020B0502020104020203" pitchFamily="34" charset="0"/>
                          <a:ea typeface="Times New Roman" panose="02020603050405020304" pitchFamily="18" charset="0"/>
                          <a:cs typeface="MyriadPro-Regular"/>
                        </a:rPr>
                        <a:t>Disease or condition leading directly to death</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a)</a:t>
                      </a:r>
                      <a:r>
                        <a:rPr lang="en-US" sz="1600" baseline="0" dirty="0">
                          <a:effectLst/>
                          <a:latin typeface="Gill Sans MT" panose="020B0502020104020203" pitchFamily="34" charset="0"/>
                          <a:ea typeface="Times New Roman" panose="02020603050405020304" pitchFamily="18" charset="0"/>
                          <a:cs typeface="Calibri Light" panose="020F0302020204030204" pitchFamily="34" charset="0"/>
                        </a:rPr>
                        <a:t> </a:t>
                      </a: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Septic shock</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5 hours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4959">
                <a:tc>
                  <a:txBody>
                    <a:bodyPr/>
                    <a:lstStyle/>
                    <a:p>
                      <a:pPr marL="0" marR="0">
                        <a:lnSpc>
                          <a:spcPct val="107000"/>
                        </a:lnSpc>
                        <a:spcBef>
                          <a:spcPts val="0"/>
                        </a:spcBef>
                        <a:spcAft>
                          <a:spcPts val="0"/>
                        </a:spcAft>
                      </a:pPr>
                      <a:r>
                        <a:rPr lang="en-US" sz="1300" b="1" dirty="0">
                          <a:effectLst/>
                          <a:latin typeface="Gill Sans MT" panose="020B0502020104020203" pitchFamily="34" charset="0"/>
                          <a:ea typeface="Times New Roman" panose="02020603050405020304" pitchFamily="18" charset="0"/>
                          <a:cs typeface="MyriadPro-Semibold"/>
                        </a:rPr>
                        <a:t>Antecedent causes: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300" dirty="0">
                          <a:effectLst/>
                          <a:latin typeface="Gill Sans MT" panose="020B0502020104020203" pitchFamily="34" charset="0"/>
                          <a:ea typeface="Times New Roman" panose="02020603050405020304" pitchFamily="18" charset="0"/>
                          <a:cs typeface="MyriadPro-Regular"/>
                        </a:rPr>
                        <a:t>Due to or as a consequence of</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Gill Sans MT" panose="020B0502020104020203" pitchFamily="34" charset="0"/>
                          <a:ea typeface="Times New Roman" panose="02020603050405020304" pitchFamily="18" charset="0"/>
                          <a:cs typeface="MyriadPro-Regular"/>
                        </a:rPr>
                        <a:t>b)</a:t>
                      </a:r>
                      <a:r>
                        <a:rPr lang="en-US" sz="16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Septicemia</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24 hours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5290">
                <a:tc>
                  <a:txBody>
                    <a:bodyPr/>
                    <a:lstStyle/>
                    <a:p>
                      <a:pPr marL="0" marR="0">
                        <a:lnSpc>
                          <a:spcPct val="107000"/>
                        </a:lnSpc>
                        <a:spcBef>
                          <a:spcPts val="0"/>
                        </a:spcBef>
                        <a:spcAft>
                          <a:spcPts val="0"/>
                        </a:spcAft>
                      </a:pPr>
                      <a:r>
                        <a:rPr lang="en-US" sz="1300" dirty="0">
                          <a:effectLst/>
                          <a:latin typeface="Gill Sans MT" panose="020B0502020104020203" pitchFamily="34" charset="0"/>
                          <a:ea typeface="Times New Roman" panose="02020603050405020304" pitchFamily="18" charset="0"/>
                          <a:cs typeface="MyriadPro-Regular"/>
                        </a:rPr>
                        <a:t>Due to or as a consequence of</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Gill Sans MT" panose="020B0502020104020203" pitchFamily="34" charset="0"/>
                          <a:ea typeface="Times New Roman" panose="02020603050405020304" pitchFamily="18" charset="0"/>
                          <a:cs typeface="MyriadPro-Regular"/>
                        </a:rPr>
                        <a:t>c)</a:t>
                      </a:r>
                      <a:r>
                        <a:rPr lang="en-US" sz="16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Septic</a:t>
                      </a:r>
                      <a:r>
                        <a:rPr lang="en-US" sz="1600" baseline="0" dirty="0">
                          <a:effectLst/>
                          <a:latin typeface="Gill Sans MT" panose="020B0502020104020203" pitchFamily="34" charset="0"/>
                          <a:ea typeface="Times New Roman" panose="02020603050405020304" pitchFamily="18" charset="0"/>
                          <a:cs typeface="Calibri Light" panose="020F0302020204030204" pitchFamily="34" charset="0"/>
                        </a:rPr>
                        <a:t> i</a:t>
                      </a: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ncomplete abortion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72 hours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3920">
                <a:tc>
                  <a:txBody>
                    <a:bodyPr/>
                    <a:lstStyle/>
                    <a:p>
                      <a:pPr marL="0" marR="0">
                        <a:lnSpc>
                          <a:spcPct val="107000"/>
                        </a:lnSpc>
                        <a:spcBef>
                          <a:spcPts val="0"/>
                        </a:spcBef>
                        <a:spcAft>
                          <a:spcPts val="0"/>
                        </a:spcAft>
                      </a:pPr>
                      <a:r>
                        <a:rPr lang="en-US" sz="1300" dirty="0">
                          <a:effectLst/>
                          <a:latin typeface="Gill Sans MT" panose="020B0502020104020203" pitchFamily="34" charset="0"/>
                          <a:ea typeface="Times New Roman" panose="02020603050405020304" pitchFamily="18" charset="0"/>
                          <a:cs typeface="MyriadPro-Regular"/>
                        </a:rPr>
                        <a:t>Due to or as a consequence of</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tx1"/>
                          </a:solidFill>
                          <a:effectLst/>
                          <a:latin typeface="Gill Sans MT" panose="020B0502020104020203" pitchFamily="34" charset="0"/>
                          <a:ea typeface="Times New Roman" panose="02020603050405020304" pitchFamily="18" charset="0"/>
                          <a:cs typeface="Calibri Light" panose="020F0302020204030204" pitchFamily="34" charset="0"/>
                        </a:rPr>
                        <a:t>d)</a:t>
                      </a:r>
                    </a:p>
                    <a:p>
                      <a:pPr marL="0" marR="0">
                        <a:lnSpc>
                          <a:spcPct val="107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23080">
                <a:tc>
                  <a:txBody>
                    <a:bodyPr/>
                    <a:lstStyle/>
                    <a:p>
                      <a:pPr marL="0" marR="0">
                        <a:lnSpc>
                          <a:spcPct val="107000"/>
                        </a:lnSpc>
                        <a:spcBef>
                          <a:spcPts val="0"/>
                        </a:spcBef>
                        <a:spcAft>
                          <a:spcPts val="0"/>
                        </a:spcAft>
                      </a:pPr>
                      <a:r>
                        <a:rPr lang="en-US" sz="1300" b="1" dirty="0">
                          <a:effectLst/>
                          <a:latin typeface="Gill Sans MT" panose="020B0502020104020203" pitchFamily="34" charset="0"/>
                          <a:ea typeface="Times New Roman" panose="02020603050405020304" pitchFamily="18" charset="0"/>
                          <a:cs typeface="MyriadPro-Semibold"/>
                        </a:rPr>
                        <a:t>Part II Other significant conditions</a:t>
                      </a:r>
                      <a:r>
                        <a:rPr lang="en-US" sz="1300" dirty="0">
                          <a:effectLst/>
                          <a:latin typeface="Gill Sans MT" panose="020B0502020104020203" pitchFamily="34" charset="0"/>
                          <a:ea typeface="Times New Roman" panose="02020603050405020304" pitchFamily="18" charset="0"/>
                          <a:cs typeface="MyriadPro-Semibold"/>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300" dirty="0">
                          <a:effectLst/>
                          <a:latin typeface="Gill Sans MT" panose="020B0502020104020203" pitchFamily="34" charset="0"/>
                          <a:ea typeface="Times New Roman" panose="02020603050405020304" pitchFamily="18" charset="0"/>
                          <a:cs typeface="MyriadPro-Regular"/>
                        </a:rPr>
                        <a:t>Contributing to death but not related to the disease or condition causing it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Gill Sans MT" panose="020B0502020104020203" pitchFamily="34" charset="0"/>
                          <a:ea typeface="Times New Roman" panose="02020603050405020304" pitchFamily="18" charset="0"/>
                          <a:cs typeface="Calibri Light" panose="020F03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87300">
                <a:tc gridSpan="3">
                  <a:txBody>
                    <a:bodyPr/>
                    <a:lstStyle/>
                    <a:p>
                      <a:pPr marL="0" marR="0">
                        <a:lnSpc>
                          <a:spcPct val="107000"/>
                        </a:lnSpc>
                        <a:spcBef>
                          <a:spcPts val="0"/>
                        </a:spcBef>
                        <a:spcAft>
                          <a:spcPts val="0"/>
                        </a:spcAft>
                      </a:pPr>
                      <a:r>
                        <a:rPr lang="en-US" sz="1200" dirty="0">
                          <a:effectLst/>
                          <a:latin typeface="Gill Sans MT" panose="020B0502020104020203" pitchFamily="34" charset="0"/>
                          <a:ea typeface="Times New Roman" panose="02020603050405020304" pitchFamily="18" charset="0"/>
                          <a:cs typeface="MyriadPro-Regular"/>
                        </a:rPr>
                        <a:t>The woman was: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effectLst/>
                          <a:latin typeface="Gill Sans MT" panose="020B0502020104020203" pitchFamily="34" charset="0"/>
                          <a:ea typeface="Wingdings-Regular"/>
                          <a:cs typeface="Wingdings-Regular"/>
                        </a:rPr>
                        <a:t> X </a:t>
                      </a:r>
                      <a:r>
                        <a:rPr lang="en-US" sz="1200" dirty="0">
                          <a:effectLst/>
                          <a:latin typeface="Gill Sans MT" panose="020B0502020104020203" pitchFamily="34" charset="0"/>
                          <a:ea typeface="Times New Roman" panose="02020603050405020304" pitchFamily="18" charset="0"/>
                          <a:cs typeface="MyriadPro-Regular"/>
                        </a:rPr>
                        <a:t>pregnant at the time of death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effectLst/>
                          <a:latin typeface="Gill Sans MT" panose="020B0502020104020203" pitchFamily="34" charset="0"/>
                          <a:ea typeface="Wingdings-Regular"/>
                          <a:cs typeface="Wingdings-Regular"/>
                        </a:rPr>
                        <a:t> </a:t>
                      </a:r>
                      <a:r>
                        <a:rPr lang="en-US" sz="1200" dirty="0">
                          <a:effectLst/>
                          <a:latin typeface="Gill Sans MT" panose="020B0502020104020203" pitchFamily="34" charset="0"/>
                          <a:ea typeface="Times New Roman" panose="02020603050405020304" pitchFamily="18" charset="0"/>
                          <a:cs typeface="MyriadPro-Regular"/>
                        </a:rPr>
                        <a:t>not pregnant at the time of death (but pregnant within 42 days)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200" dirty="0">
                          <a:effectLst/>
                          <a:latin typeface="Gill Sans MT" panose="020B0502020104020203" pitchFamily="34" charset="0"/>
                          <a:ea typeface="Wingdings-Regular"/>
                          <a:cs typeface="Wingdings-Regular"/>
                        </a:rPr>
                        <a:t> </a:t>
                      </a:r>
                      <a:r>
                        <a:rPr lang="en-US" sz="1200" dirty="0">
                          <a:effectLst/>
                          <a:latin typeface="Gill Sans MT" panose="020B0502020104020203" pitchFamily="34" charset="0"/>
                          <a:ea typeface="Times New Roman" panose="02020603050405020304" pitchFamily="18" charset="0"/>
                          <a:cs typeface="MyriadPro-Regular"/>
                        </a:rPr>
                        <a:t>pregnant within the past year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233" marR="562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43228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00996" y="584201"/>
            <a:ext cx="6441163" cy="5954079"/>
          </a:xfrm>
          <a:prstGeom prst="rect">
            <a:avLst/>
          </a:prstGeom>
        </p:spPr>
      </p:pic>
      <p:sp>
        <p:nvSpPr>
          <p:cNvPr id="3" name="Title 2"/>
          <p:cNvSpPr>
            <a:spLocks noGrp="1"/>
          </p:cNvSpPr>
          <p:nvPr>
            <p:ph type="title"/>
          </p:nvPr>
        </p:nvSpPr>
        <p:spPr/>
        <p:txBody>
          <a:bodyPr/>
          <a:lstStyle/>
          <a:p>
            <a:pPr algn="l"/>
            <a:r>
              <a:rPr lang="en-US" dirty="0"/>
              <a:t>Example 1</a:t>
            </a:r>
          </a:p>
        </p:txBody>
      </p:sp>
      <p:sp>
        <p:nvSpPr>
          <p:cNvPr id="4" name="Content Placeholder 3"/>
          <p:cNvSpPr>
            <a:spLocks noGrp="1"/>
          </p:cNvSpPr>
          <p:nvPr>
            <p:ph sz="half" idx="1"/>
          </p:nvPr>
        </p:nvSpPr>
        <p:spPr>
          <a:xfrm>
            <a:off x="462899" y="1600200"/>
            <a:ext cx="5384800" cy="4525963"/>
          </a:xfrm>
        </p:spPr>
        <p:txBody>
          <a:bodyPr/>
          <a:lstStyle/>
          <a:p>
            <a:pPr marL="0" indent="0">
              <a:buNone/>
            </a:pPr>
            <a:r>
              <a:rPr lang="en-US" dirty="0"/>
              <a:t>A woman who had anemia during pregnancy and after delivery had a postpartum haemorrhage due to uterine atony and died as a result of hypovolemic shock.</a:t>
            </a:r>
          </a:p>
          <a:p>
            <a:endParaRPr lang="en-US" dirty="0"/>
          </a:p>
        </p:txBody>
      </p:sp>
    </p:spTree>
    <p:extLst>
      <p:ext uri="{BB962C8B-B14F-4D97-AF65-F5344CB8AC3E}">
        <p14:creationId xmlns:p14="http://schemas.microsoft.com/office/powerpoint/2010/main" val="19879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2C4095FC-7E80-4A81-B194-5F4F44F4F208}"/>
              </a:ext>
            </a:extLst>
          </p:cNvPr>
          <p:cNvSpPr>
            <a:spLocks noGrp="1"/>
          </p:cNvSpPr>
          <p:nvPr>
            <p:ph type="title"/>
          </p:nvPr>
        </p:nvSpPr>
        <p:spPr>
          <a:xfrm>
            <a:off x="949486" y="325432"/>
            <a:ext cx="10703858" cy="744071"/>
          </a:xfrm>
        </p:spPr>
        <p:txBody>
          <a:bodyPr/>
          <a:lstStyle/>
          <a:p>
            <a:pPr algn="ctr"/>
            <a:r>
              <a:rPr lang="en-US" b="1" dirty="0">
                <a:solidFill>
                  <a:srgbClr val="080808"/>
                </a:solidFill>
              </a:rPr>
              <a:t>Cause of Death</a:t>
            </a:r>
          </a:p>
        </p:txBody>
      </p:sp>
      <p:sp>
        <p:nvSpPr>
          <p:cNvPr id="6" name="Content Placeholder 2">
            <a:extLst>
              <a:ext uri="{FF2B5EF4-FFF2-40B4-BE49-F238E27FC236}">
                <a16:creationId xmlns:a16="http://schemas.microsoft.com/office/drawing/2014/main" id="{B9533A1E-AF5D-4EC4-BE73-7362F2904EF1}"/>
              </a:ext>
            </a:extLst>
          </p:cNvPr>
          <p:cNvSpPr>
            <a:spLocks noGrp="1"/>
          </p:cNvSpPr>
          <p:nvPr>
            <p:ph idx="1"/>
          </p:nvPr>
        </p:nvSpPr>
        <p:spPr>
          <a:xfrm>
            <a:off x="744071" y="1324304"/>
            <a:ext cx="10909273" cy="4650828"/>
          </a:xfrm>
        </p:spPr>
        <p:txBody>
          <a:bodyPr/>
          <a:lstStyle/>
          <a:p>
            <a:pPr algn="just">
              <a:lnSpc>
                <a:spcPct val="150000"/>
              </a:lnSpc>
            </a:pPr>
            <a:r>
              <a:rPr lang="en-US" dirty="0"/>
              <a:t>All those diseases, morbid conditions or injuries which either resulted in or contributed to death and the circumstances of the accident or violence which produced any such injuries.</a:t>
            </a:r>
          </a:p>
          <a:p>
            <a:pPr marL="0" indent="0" algn="just">
              <a:lnSpc>
                <a:spcPct val="150000"/>
              </a:lnSpc>
              <a:buNone/>
            </a:pPr>
            <a:r>
              <a:rPr lang="en-US" dirty="0"/>
              <a:t>    (Twentieth World Health Assembly, 1967)</a:t>
            </a:r>
          </a:p>
          <a:p>
            <a:pPr algn="just">
              <a:lnSpc>
                <a:spcPct val="150000"/>
              </a:lnSpc>
            </a:pPr>
            <a:r>
              <a:rPr lang="en-US" dirty="0"/>
              <a:t>Does not include  signs  and symptoms or the mode of dying such as respiratory failure, cardiopulmonary arrest, fever, brain death etc.</a:t>
            </a:r>
          </a:p>
          <a:p>
            <a:pPr marL="0" indent="0" algn="just">
              <a:lnSpc>
                <a:spcPct val="150000"/>
              </a:lnSpc>
              <a:buNone/>
            </a:pPr>
            <a:endParaRPr lang="en-US" dirty="0"/>
          </a:p>
          <a:p>
            <a:pPr marL="45720" indent="0" algn="just">
              <a:buNone/>
            </a:pPr>
            <a:endParaRPr lang="en-US" dirty="0"/>
          </a:p>
        </p:txBody>
      </p:sp>
    </p:spTree>
    <p:extLst>
      <p:ext uri="{BB962C8B-B14F-4D97-AF65-F5344CB8AC3E}">
        <p14:creationId xmlns:p14="http://schemas.microsoft.com/office/powerpoint/2010/main" val="3386393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80205" y="584201"/>
            <a:ext cx="6411795" cy="5785727"/>
          </a:xfrm>
          <a:prstGeom prst="rect">
            <a:avLst/>
          </a:prstGeom>
        </p:spPr>
      </p:pic>
      <p:sp>
        <p:nvSpPr>
          <p:cNvPr id="3" name="Title 2"/>
          <p:cNvSpPr>
            <a:spLocks noGrp="1"/>
          </p:cNvSpPr>
          <p:nvPr>
            <p:ph type="title"/>
          </p:nvPr>
        </p:nvSpPr>
        <p:spPr/>
        <p:txBody>
          <a:bodyPr/>
          <a:lstStyle/>
          <a:p>
            <a:pPr algn="l"/>
            <a:r>
              <a:rPr lang="en-US" dirty="0"/>
              <a:t>Example 2</a:t>
            </a:r>
          </a:p>
        </p:txBody>
      </p:sp>
      <p:sp>
        <p:nvSpPr>
          <p:cNvPr id="5" name="Content Placeholder 4"/>
          <p:cNvSpPr>
            <a:spLocks noGrp="1"/>
          </p:cNvSpPr>
          <p:nvPr>
            <p:ph sz="half" idx="1"/>
          </p:nvPr>
        </p:nvSpPr>
        <p:spPr>
          <a:xfrm>
            <a:off x="401156" y="1600200"/>
            <a:ext cx="5384800" cy="4525963"/>
          </a:xfrm>
        </p:spPr>
        <p:txBody>
          <a:bodyPr/>
          <a:lstStyle/>
          <a:p>
            <a:pPr marL="0" indent="0">
              <a:buNone/>
            </a:pPr>
            <a:r>
              <a:rPr lang="en-US" dirty="0"/>
              <a:t>A woman infected with HIV who has a spontaneous abortion that becomes infected, and dies due to septic shock and renal failure.</a:t>
            </a:r>
          </a:p>
          <a:p>
            <a:endParaRPr lang="en-US" dirty="0"/>
          </a:p>
        </p:txBody>
      </p:sp>
    </p:spTree>
    <p:extLst>
      <p:ext uri="{BB962C8B-B14F-4D97-AF65-F5344CB8AC3E}">
        <p14:creationId xmlns:p14="http://schemas.microsoft.com/office/powerpoint/2010/main" val="260506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4F33AAE0-8FBD-41FD-A426-97DA800B08AA}"/>
              </a:ext>
            </a:extLst>
          </p:cNvPr>
          <p:cNvSpPr>
            <a:spLocks noGrp="1"/>
          </p:cNvSpPr>
          <p:nvPr>
            <p:ph type="title"/>
          </p:nvPr>
        </p:nvSpPr>
        <p:spPr>
          <a:xfrm>
            <a:off x="885169" y="222761"/>
            <a:ext cx="10703858" cy="744071"/>
          </a:xfrm>
        </p:spPr>
        <p:txBody>
          <a:bodyPr>
            <a:normAutofit/>
          </a:bodyPr>
          <a:lstStyle/>
          <a:p>
            <a:pPr algn="ctr"/>
            <a:r>
              <a:rPr lang="en-US" sz="3200" b="1" dirty="0"/>
              <a:t>Example of Final Cause of Maternal Death</a:t>
            </a:r>
          </a:p>
        </p:txBody>
      </p:sp>
      <p:sp>
        <p:nvSpPr>
          <p:cNvPr id="6" name="TextBox 5">
            <a:extLst>
              <a:ext uri="{FF2B5EF4-FFF2-40B4-BE49-F238E27FC236}">
                <a16:creationId xmlns:a16="http://schemas.microsoft.com/office/drawing/2014/main" id="{C5BA6B91-01EF-46D2-AA57-606DC7425BAC}"/>
              </a:ext>
            </a:extLst>
          </p:cNvPr>
          <p:cNvSpPr txBox="1"/>
          <p:nvPr/>
        </p:nvSpPr>
        <p:spPr>
          <a:xfrm>
            <a:off x="514350" y="1555372"/>
            <a:ext cx="10944225" cy="4524315"/>
          </a:xfrm>
          <a:prstGeom prst="rect">
            <a:avLst/>
          </a:prstGeom>
          <a:noFill/>
        </p:spPr>
        <p:txBody>
          <a:bodyPr wrap="square" rtlCol="0">
            <a:spAutoFit/>
          </a:bodyPr>
          <a:lstStyle/>
          <a:p>
            <a:pPr marL="228600" indent="-228600">
              <a:buFont typeface="Arial" pitchFamily="34" charset="0"/>
              <a:buChar char="•"/>
            </a:pPr>
            <a:r>
              <a:rPr lang="en-US" sz="3200" dirty="0">
                <a:solidFill>
                  <a:srgbClr val="080808"/>
                </a:solidFill>
              </a:rPr>
              <a:t>HYPOVOLAEMIC SHOCK</a:t>
            </a:r>
          </a:p>
          <a:p>
            <a:pPr marL="685800" lvl="1" indent="-228600">
              <a:buFont typeface="Wingdings" pitchFamily="2" charset="2"/>
              <a:buChar char="ü"/>
            </a:pPr>
            <a:r>
              <a:rPr lang="en-US" sz="3200" dirty="0">
                <a:solidFill>
                  <a:srgbClr val="080808"/>
                </a:solidFill>
              </a:rPr>
              <a:t>Hypovolaemic shock following postpartum haemorrhage</a:t>
            </a:r>
          </a:p>
          <a:p>
            <a:pPr marL="685800" lvl="1" indent="-228600">
              <a:buFont typeface="Wingdings" pitchFamily="2" charset="2"/>
              <a:buChar char="ü"/>
            </a:pPr>
            <a:r>
              <a:rPr lang="en-US" sz="3200" dirty="0">
                <a:solidFill>
                  <a:srgbClr val="080808"/>
                </a:solidFill>
              </a:rPr>
              <a:t>Hypovolaemic shock following antepartum haemorrhage</a:t>
            </a:r>
          </a:p>
          <a:p>
            <a:pPr marL="685800" lvl="1" indent="-228600">
              <a:buFont typeface="Wingdings" pitchFamily="2" charset="2"/>
              <a:buChar char="ü"/>
            </a:pPr>
            <a:r>
              <a:rPr lang="en-US" sz="3200" dirty="0">
                <a:solidFill>
                  <a:srgbClr val="080808"/>
                </a:solidFill>
              </a:rPr>
              <a:t>Hypovolaemic shock following ectopic pregnancy</a:t>
            </a:r>
          </a:p>
          <a:p>
            <a:pPr marL="685800" lvl="1" indent="-228600"/>
            <a:endParaRPr lang="en-US" sz="3200" dirty="0">
              <a:solidFill>
                <a:srgbClr val="080808"/>
              </a:solidFill>
            </a:endParaRPr>
          </a:p>
          <a:p>
            <a:pPr marL="171450" indent="-171450">
              <a:buFont typeface="Arial" pitchFamily="34" charset="0"/>
              <a:buChar char="•"/>
            </a:pPr>
            <a:r>
              <a:rPr lang="en-US" sz="3200" dirty="0">
                <a:solidFill>
                  <a:srgbClr val="080808"/>
                </a:solidFill>
              </a:rPr>
              <a:t>SEPTIC SHOCK</a:t>
            </a:r>
          </a:p>
          <a:p>
            <a:pPr marL="628650" lvl="1" indent="-171450">
              <a:buFont typeface="Wingdings" pitchFamily="2" charset="2"/>
              <a:buChar char="ü"/>
            </a:pPr>
            <a:r>
              <a:rPr lang="en-US" sz="3200" dirty="0">
                <a:solidFill>
                  <a:srgbClr val="080808"/>
                </a:solidFill>
              </a:rPr>
              <a:t>Septic shock following an abortion</a:t>
            </a:r>
          </a:p>
          <a:p>
            <a:pPr marL="628650" lvl="1" indent="-171450">
              <a:buFont typeface="Wingdings" pitchFamily="2" charset="2"/>
              <a:buChar char="ü"/>
            </a:pPr>
            <a:r>
              <a:rPr lang="en-US" sz="3200" dirty="0">
                <a:solidFill>
                  <a:srgbClr val="080808"/>
                </a:solidFill>
              </a:rPr>
              <a:t>Septic shock following a viable pregnancy</a:t>
            </a:r>
          </a:p>
          <a:p>
            <a:pPr marL="628650" lvl="1" indent="-171450">
              <a:buFont typeface="Wingdings" pitchFamily="2" charset="2"/>
              <a:buChar char="ü"/>
            </a:pPr>
            <a:r>
              <a:rPr lang="en-US" sz="3200" dirty="0">
                <a:solidFill>
                  <a:srgbClr val="080808"/>
                </a:solidFill>
              </a:rPr>
              <a:t>Septic shock following an incidental infection</a:t>
            </a:r>
          </a:p>
        </p:txBody>
      </p:sp>
    </p:spTree>
    <p:extLst>
      <p:ext uri="{BB962C8B-B14F-4D97-AF65-F5344CB8AC3E}">
        <p14:creationId xmlns:p14="http://schemas.microsoft.com/office/powerpoint/2010/main" val="132090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5" name="Title 1">
            <a:extLst>
              <a:ext uri="{FF2B5EF4-FFF2-40B4-BE49-F238E27FC236}">
                <a16:creationId xmlns:a16="http://schemas.microsoft.com/office/drawing/2014/main" id="{8D7C4365-26C4-4A34-B988-F1AA83DDF39B}"/>
              </a:ext>
            </a:extLst>
          </p:cNvPr>
          <p:cNvSpPr>
            <a:spLocks noGrp="1"/>
          </p:cNvSpPr>
          <p:nvPr>
            <p:ph type="title"/>
          </p:nvPr>
        </p:nvSpPr>
        <p:spPr>
          <a:xfrm>
            <a:off x="833718" y="286868"/>
            <a:ext cx="10703858" cy="744071"/>
          </a:xfrm>
        </p:spPr>
        <p:txBody>
          <a:bodyPr>
            <a:normAutofit/>
          </a:bodyPr>
          <a:lstStyle/>
          <a:p>
            <a:pPr algn="ctr"/>
            <a:r>
              <a:rPr lang="en-US" sz="3200" b="1" dirty="0"/>
              <a:t>Example of Final Cause of Maternal Death</a:t>
            </a:r>
          </a:p>
        </p:txBody>
      </p:sp>
      <p:sp>
        <p:nvSpPr>
          <p:cNvPr id="6" name="TextBox 5">
            <a:extLst>
              <a:ext uri="{FF2B5EF4-FFF2-40B4-BE49-F238E27FC236}">
                <a16:creationId xmlns:a16="http://schemas.microsoft.com/office/drawing/2014/main" id="{3C9228BF-E945-4E62-9946-322483F6F8A8}"/>
              </a:ext>
            </a:extLst>
          </p:cNvPr>
          <p:cNvSpPr txBox="1"/>
          <p:nvPr/>
        </p:nvSpPr>
        <p:spPr>
          <a:xfrm>
            <a:off x="1252330" y="1086407"/>
            <a:ext cx="10206245" cy="5262979"/>
          </a:xfrm>
          <a:prstGeom prst="rect">
            <a:avLst/>
          </a:prstGeom>
          <a:noFill/>
        </p:spPr>
        <p:txBody>
          <a:bodyPr wrap="square" rtlCol="0">
            <a:spAutoFit/>
          </a:bodyPr>
          <a:lstStyle/>
          <a:p>
            <a:pPr marL="228600" indent="-228600">
              <a:buFont typeface="Arial" pitchFamily="34" charset="0"/>
              <a:buChar char="•"/>
            </a:pPr>
            <a:r>
              <a:rPr lang="en-US" sz="2800" dirty="0">
                <a:solidFill>
                  <a:srgbClr val="080808"/>
                </a:solidFill>
              </a:rPr>
              <a:t>RESPIRATORY FAILURE (due to)</a:t>
            </a:r>
          </a:p>
          <a:p>
            <a:pPr marL="685800" lvl="1" indent="-228600">
              <a:buFont typeface="Wingdings" pitchFamily="2" charset="2"/>
              <a:buChar char="ü"/>
            </a:pPr>
            <a:r>
              <a:rPr lang="en-US" sz="2800" dirty="0">
                <a:solidFill>
                  <a:srgbClr val="080808"/>
                </a:solidFill>
              </a:rPr>
              <a:t>Adult respiratory distress syndrome </a:t>
            </a:r>
          </a:p>
          <a:p>
            <a:pPr marL="685800" lvl="1" indent="-228600">
              <a:buFont typeface="Wingdings" pitchFamily="2" charset="2"/>
              <a:buChar char="ü"/>
            </a:pPr>
            <a:r>
              <a:rPr lang="en-US" sz="2800" dirty="0">
                <a:solidFill>
                  <a:srgbClr val="080808"/>
                </a:solidFill>
              </a:rPr>
              <a:t>Pneumonia (including Tuberculosis) </a:t>
            </a:r>
          </a:p>
          <a:p>
            <a:pPr marL="685800" lvl="1" indent="-228600">
              <a:buFont typeface="Wingdings" pitchFamily="2" charset="2"/>
              <a:buChar char="ü"/>
            </a:pPr>
            <a:r>
              <a:rPr lang="en-US" sz="2800" dirty="0">
                <a:solidFill>
                  <a:srgbClr val="080808"/>
                </a:solidFill>
              </a:rPr>
              <a:t>Acute respiratory failure</a:t>
            </a:r>
          </a:p>
          <a:p>
            <a:pPr marL="685800" lvl="1" indent="-228600"/>
            <a:endParaRPr lang="en-US" sz="2800" dirty="0">
              <a:solidFill>
                <a:srgbClr val="080808"/>
              </a:solidFill>
            </a:endParaRPr>
          </a:p>
          <a:p>
            <a:pPr marL="171450" indent="-171450">
              <a:buFont typeface="Arial" pitchFamily="34" charset="0"/>
              <a:buChar char="•"/>
            </a:pPr>
            <a:r>
              <a:rPr lang="en-US" sz="2800" dirty="0">
                <a:solidFill>
                  <a:srgbClr val="080808"/>
                </a:solidFill>
              </a:rPr>
              <a:t> CARDIAC FAILURE (due to)</a:t>
            </a:r>
          </a:p>
          <a:p>
            <a:pPr marL="628650" lvl="1" indent="-171450">
              <a:buFont typeface="Wingdings" pitchFamily="2" charset="2"/>
              <a:buChar char="ü"/>
            </a:pPr>
            <a:r>
              <a:rPr lang="en-US" sz="2800" dirty="0">
                <a:solidFill>
                  <a:srgbClr val="080808"/>
                </a:solidFill>
              </a:rPr>
              <a:t>Pulmonary </a:t>
            </a:r>
            <a:r>
              <a:rPr lang="en-US" sz="2800" dirty="0" err="1">
                <a:solidFill>
                  <a:srgbClr val="080808"/>
                </a:solidFill>
              </a:rPr>
              <a:t>oedema</a:t>
            </a:r>
            <a:r>
              <a:rPr lang="en-US" sz="2800" dirty="0">
                <a:solidFill>
                  <a:srgbClr val="080808"/>
                </a:solidFill>
              </a:rPr>
              <a:t> </a:t>
            </a:r>
          </a:p>
          <a:p>
            <a:pPr marL="628650" lvl="1" indent="-171450">
              <a:buFont typeface="Wingdings" pitchFamily="2" charset="2"/>
              <a:buChar char="ü"/>
            </a:pPr>
            <a:r>
              <a:rPr lang="en-US" sz="2800" dirty="0">
                <a:solidFill>
                  <a:srgbClr val="080808"/>
                </a:solidFill>
              </a:rPr>
              <a:t>Cardiac arrest </a:t>
            </a:r>
          </a:p>
          <a:p>
            <a:pPr marL="628650" lvl="1" indent="-171450"/>
            <a:endParaRPr lang="en-US" sz="2800" dirty="0">
              <a:solidFill>
                <a:srgbClr val="080808"/>
              </a:solidFill>
            </a:endParaRPr>
          </a:p>
          <a:p>
            <a:pPr marL="171450" indent="-171450">
              <a:buFont typeface="Arial" pitchFamily="34" charset="0"/>
              <a:buChar char="•"/>
            </a:pPr>
            <a:r>
              <a:rPr lang="en-US" sz="2800" dirty="0">
                <a:solidFill>
                  <a:srgbClr val="080808"/>
                </a:solidFill>
              </a:rPr>
              <a:t> RENAL FAILURE (due to)</a:t>
            </a:r>
          </a:p>
          <a:p>
            <a:pPr marL="628650" lvl="1" indent="-171450">
              <a:buFont typeface="Wingdings" pitchFamily="2" charset="2"/>
              <a:buChar char="ü"/>
            </a:pPr>
            <a:r>
              <a:rPr lang="en-US" sz="2800" dirty="0">
                <a:solidFill>
                  <a:srgbClr val="080808"/>
                </a:solidFill>
              </a:rPr>
              <a:t>Acute tubular necrosis</a:t>
            </a:r>
          </a:p>
          <a:p>
            <a:pPr marL="628650" lvl="1" indent="-171450">
              <a:buFont typeface="Wingdings" pitchFamily="2" charset="2"/>
              <a:buChar char="ü"/>
            </a:pPr>
            <a:r>
              <a:rPr lang="en-US" sz="2800" dirty="0">
                <a:solidFill>
                  <a:srgbClr val="080808"/>
                </a:solidFill>
              </a:rPr>
              <a:t>Acute </a:t>
            </a:r>
            <a:r>
              <a:rPr lang="en-US" sz="2800" dirty="0" err="1">
                <a:solidFill>
                  <a:srgbClr val="080808"/>
                </a:solidFill>
              </a:rPr>
              <a:t>medullary</a:t>
            </a:r>
            <a:r>
              <a:rPr lang="en-US" sz="2800" dirty="0">
                <a:solidFill>
                  <a:srgbClr val="080808"/>
                </a:solidFill>
              </a:rPr>
              <a:t> necrosis</a:t>
            </a:r>
          </a:p>
        </p:txBody>
      </p:sp>
    </p:spTree>
    <p:extLst>
      <p:ext uri="{BB962C8B-B14F-4D97-AF65-F5344CB8AC3E}">
        <p14:creationId xmlns:p14="http://schemas.microsoft.com/office/powerpoint/2010/main" val="4283974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9" name="Title 1">
            <a:extLst>
              <a:ext uri="{FF2B5EF4-FFF2-40B4-BE49-F238E27FC236}">
                <a16:creationId xmlns:a16="http://schemas.microsoft.com/office/drawing/2014/main" id="{1B2A26F3-BD8F-4F73-9C4A-83BF0071F539}"/>
              </a:ext>
            </a:extLst>
          </p:cNvPr>
          <p:cNvSpPr>
            <a:spLocks noGrp="1"/>
          </p:cNvSpPr>
          <p:nvPr>
            <p:ph type="title"/>
          </p:nvPr>
        </p:nvSpPr>
        <p:spPr>
          <a:xfrm>
            <a:off x="805143" y="180277"/>
            <a:ext cx="10703858" cy="744071"/>
          </a:xfrm>
        </p:spPr>
        <p:txBody>
          <a:bodyPr>
            <a:normAutofit/>
          </a:bodyPr>
          <a:lstStyle/>
          <a:p>
            <a:pPr algn="ctr"/>
            <a:r>
              <a:rPr lang="en-US" sz="3200" b="1" dirty="0"/>
              <a:t>Example of Final Cause of Maternal Death</a:t>
            </a:r>
          </a:p>
        </p:txBody>
      </p:sp>
      <p:sp>
        <p:nvSpPr>
          <p:cNvPr id="10" name="TextBox 9">
            <a:extLst>
              <a:ext uri="{FF2B5EF4-FFF2-40B4-BE49-F238E27FC236}">
                <a16:creationId xmlns:a16="http://schemas.microsoft.com/office/drawing/2014/main" id="{49A87844-92E7-42BF-87C3-F32B37FCA38A}"/>
              </a:ext>
            </a:extLst>
          </p:cNvPr>
          <p:cNvSpPr txBox="1"/>
          <p:nvPr/>
        </p:nvSpPr>
        <p:spPr>
          <a:xfrm>
            <a:off x="1252330" y="908102"/>
            <a:ext cx="10177670" cy="5693866"/>
          </a:xfrm>
          <a:prstGeom prst="rect">
            <a:avLst/>
          </a:prstGeom>
          <a:noFill/>
        </p:spPr>
        <p:txBody>
          <a:bodyPr wrap="square" rtlCol="0">
            <a:spAutoFit/>
          </a:bodyPr>
          <a:lstStyle/>
          <a:p>
            <a:pPr marL="228600" indent="-228600">
              <a:buFont typeface="Arial" pitchFamily="34" charset="0"/>
              <a:buChar char="•"/>
            </a:pPr>
            <a:r>
              <a:rPr lang="en-US" sz="2800" dirty="0">
                <a:solidFill>
                  <a:srgbClr val="080808"/>
                </a:solidFill>
              </a:rPr>
              <a:t>LIVER FAILURE (due to)</a:t>
            </a:r>
          </a:p>
          <a:p>
            <a:pPr marL="685800" lvl="1" indent="-228600">
              <a:buFont typeface="Wingdings" pitchFamily="2" charset="2"/>
              <a:buChar char="ü"/>
            </a:pPr>
            <a:r>
              <a:rPr lang="en-US" sz="2800" dirty="0">
                <a:solidFill>
                  <a:srgbClr val="080808"/>
                </a:solidFill>
              </a:rPr>
              <a:t>Pneumonia (including Tuberculosis) </a:t>
            </a:r>
          </a:p>
          <a:p>
            <a:pPr marL="685800" lvl="1" indent="-228600">
              <a:buFont typeface="Wingdings" pitchFamily="2" charset="2"/>
              <a:buChar char="ü"/>
            </a:pPr>
            <a:r>
              <a:rPr lang="en-US" sz="2800" dirty="0">
                <a:solidFill>
                  <a:srgbClr val="080808"/>
                </a:solidFill>
              </a:rPr>
              <a:t>Liver failure following drug overdose</a:t>
            </a:r>
          </a:p>
          <a:p>
            <a:pPr marL="685800" lvl="1" indent="-228600"/>
            <a:endParaRPr lang="en-US" sz="2800" dirty="0">
              <a:solidFill>
                <a:srgbClr val="080808"/>
              </a:solidFill>
            </a:endParaRPr>
          </a:p>
          <a:p>
            <a:pPr marL="171450" indent="-171450">
              <a:buFont typeface="Arial" pitchFamily="34" charset="0"/>
              <a:buChar char="•"/>
            </a:pPr>
            <a:r>
              <a:rPr lang="en-US" sz="2800" dirty="0">
                <a:solidFill>
                  <a:srgbClr val="080808"/>
                </a:solidFill>
              </a:rPr>
              <a:t> CEREBRAL COMPLICATIONS (due to)</a:t>
            </a:r>
          </a:p>
          <a:p>
            <a:pPr marL="628650" lvl="1" indent="-171450">
              <a:buFont typeface="Wingdings" pitchFamily="2" charset="2"/>
              <a:buChar char="ü"/>
            </a:pPr>
            <a:r>
              <a:rPr lang="en-US" sz="2800" dirty="0">
                <a:solidFill>
                  <a:srgbClr val="080808"/>
                </a:solidFill>
              </a:rPr>
              <a:t>Intracerebral haemorrhage </a:t>
            </a:r>
          </a:p>
          <a:p>
            <a:pPr marL="628650" lvl="1" indent="-171450">
              <a:buFont typeface="Wingdings" pitchFamily="2" charset="2"/>
              <a:buChar char="ü"/>
            </a:pPr>
            <a:r>
              <a:rPr lang="nl-NL" sz="2800" dirty="0">
                <a:solidFill>
                  <a:srgbClr val="080808"/>
                </a:solidFill>
              </a:rPr>
              <a:t>Cerebral oedema resulting in coning</a:t>
            </a:r>
          </a:p>
          <a:p>
            <a:pPr marL="628650" lvl="1" indent="-171450">
              <a:buFont typeface="Wingdings" pitchFamily="2" charset="2"/>
              <a:buChar char="ü"/>
            </a:pPr>
            <a:r>
              <a:rPr lang="en-US" sz="2800" dirty="0">
                <a:solidFill>
                  <a:srgbClr val="080808"/>
                </a:solidFill>
              </a:rPr>
              <a:t>Meningitis / infection (including Malaria)</a:t>
            </a:r>
          </a:p>
          <a:p>
            <a:pPr marL="628650" lvl="1" indent="-171450">
              <a:buFont typeface="Wingdings" pitchFamily="2" charset="2"/>
              <a:buChar char="ü"/>
            </a:pPr>
            <a:r>
              <a:rPr lang="en-US" sz="2800" dirty="0">
                <a:solidFill>
                  <a:srgbClr val="080808"/>
                </a:solidFill>
              </a:rPr>
              <a:t>Cerebral emboli</a:t>
            </a:r>
            <a:endParaRPr lang="nl-NL" sz="2800" dirty="0">
              <a:solidFill>
                <a:srgbClr val="080808"/>
              </a:solidFill>
            </a:endParaRPr>
          </a:p>
          <a:p>
            <a:pPr marL="628650" lvl="1" indent="-171450">
              <a:buFont typeface="Wingdings" pitchFamily="2" charset="2"/>
              <a:buChar char="ü"/>
            </a:pPr>
            <a:endParaRPr lang="en-US" sz="2800" dirty="0">
              <a:solidFill>
                <a:srgbClr val="080808"/>
              </a:solidFill>
            </a:endParaRPr>
          </a:p>
          <a:p>
            <a:pPr marL="171450" indent="-171450">
              <a:buFont typeface="Arial" pitchFamily="34" charset="0"/>
              <a:buChar char="•"/>
            </a:pPr>
            <a:r>
              <a:rPr lang="en-US" sz="2800" dirty="0">
                <a:solidFill>
                  <a:srgbClr val="080808"/>
                </a:solidFill>
              </a:rPr>
              <a:t> METABOLIC (due to)</a:t>
            </a:r>
          </a:p>
          <a:p>
            <a:pPr marL="628650" lvl="1" indent="-171450">
              <a:buFont typeface="Wingdings" pitchFamily="2" charset="2"/>
              <a:buChar char="ü"/>
            </a:pPr>
            <a:r>
              <a:rPr lang="en-US" sz="2800" dirty="0">
                <a:solidFill>
                  <a:srgbClr val="080808"/>
                </a:solidFill>
              </a:rPr>
              <a:t>Maternal </a:t>
            </a:r>
            <a:r>
              <a:rPr lang="en-US" sz="2800" dirty="0" err="1">
                <a:solidFill>
                  <a:srgbClr val="080808"/>
                </a:solidFill>
              </a:rPr>
              <a:t>ketoacidosis</a:t>
            </a:r>
            <a:r>
              <a:rPr lang="en-US" sz="2800" dirty="0">
                <a:solidFill>
                  <a:srgbClr val="080808"/>
                </a:solidFill>
              </a:rPr>
              <a:t> </a:t>
            </a:r>
          </a:p>
          <a:p>
            <a:pPr marL="628650" lvl="1" indent="-171450">
              <a:buFont typeface="Wingdings" pitchFamily="2" charset="2"/>
              <a:buChar char="ü"/>
            </a:pPr>
            <a:r>
              <a:rPr lang="en-US" sz="2800" dirty="0">
                <a:solidFill>
                  <a:srgbClr val="080808"/>
                </a:solidFill>
              </a:rPr>
              <a:t>Thyroid crisis</a:t>
            </a:r>
          </a:p>
        </p:txBody>
      </p:sp>
    </p:spTree>
    <p:extLst>
      <p:ext uri="{BB962C8B-B14F-4D97-AF65-F5344CB8AC3E}">
        <p14:creationId xmlns:p14="http://schemas.microsoft.com/office/powerpoint/2010/main" val="2533606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sp>
        <p:nvSpPr>
          <p:cNvPr id="9" name="Title 1">
            <a:extLst>
              <a:ext uri="{FF2B5EF4-FFF2-40B4-BE49-F238E27FC236}">
                <a16:creationId xmlns:a16="http://schemas.microsoft.com/office/drawing/2014/main" id="{CE05EB7D-5455-4A2A-8E43-B1E9C9BE015A}"/>
              </a:ext>
            </a:extLst>
          </p:cNvPr>
          <p:cNvSpPr>
            <a:spLocks noGrp="1"/>
          </p:cNvSpPr>
          <p:nvPr>
            <p:ph type="title"/>
          </p:nvPr>
        </p:nvSpPr>
        <p:spPr>
          <a:xfrm>
            <a:off x="805143" y="344689"/>
            <a:ext cx="10703858" cy="744071"/>
          </a:xfrm>
        </p:spPr>
        <p:txBody>
          <a:bodyPr>
            <a:normAutofit/>
          </a:bodyPr>
          <a:lstStyle/>
          <a:p>
            <a:pPr algn="ctr"/>
            <a:r>
              <a:rPr lang="en-US" sz="3200" b="1" dirty="0"/>
              <a:t>Example of Final Cause of Maternal Death</a:t>
            </a:r>
          </a:p>
        </p:txBody>
      </p:sp>
      <p:sp>
        <p:nvSpPr>
          <p:cNvPr id="10" name="TextBox 9">
            <a:extLst>
              <a:ext uri="{FF2B5EF4-FFF2-40B4-BE49-F238E27FC236}">
                <a16:creationId xmlns:a16="http://schemas.microsoft.com/office/drawing/2014/main" id="{1761D2A0-564A-4469-84E0-2D7E0B7F0C93}"/>
              </a:ext>
            </a:extLst>
          </p:cNvPr>
          <p:cNvSpPr txBox="1"/>
          <p:nvPr/>
        </p:nvSpPr>
        <p:spPr>
          <a:xfrm>
            <a:off x="485775" y="1269739"/>
            <a:ext cx="10944225" cy="5262979"/>
          </a:xfrm>
          <a:prstGeom prst="rect">
            <a:avLst/>
          </a:prstGeom>
          <a:noFill/>
        </p:spPr>
        <p:txBody>
          <a:bodyPr wrap="square" rtlCol="0">
            <a:spAutoFit/>
          </a:bodyPr>
          <a:lstStyle/>
          <a:p>
            <a:pPr marL="228600" indent="-228600">
              <a:buFont typeface="Arial" pitchFamily="34" charset="0"/>
              <a:buChar char="•"/>
            </a:pPr>
            <a:r>
              <a:rPr lang="en-US" sz="2800" dirty="0">
                <a:solidFill>
                  <a:srgbClr val="080808"/>
                </a:solidFill>
              </a:rPr>
              <a:t>DISSEMINATED INTRAVASCULAR COAGULATION (due to)</a:t>
            </a:r>
          </a:p>
          <a:p>
            <a:pPr marL="685800" lvl="1" indent="-228600">
              <a:buFont typeface="Wingdings" pitchFamily="2" charset="2"/>
              <a:buChar char="ü"/>
            </a:pPr>
            <a:r>
              <a:rPr lang="en-US" sz="2800" dirty="0">
                <a:solidFill>
                  <a:srgbClr val="080808"/>
                </a:solidFill>
              </a:rPr>
              <a:t>Disseminated intravascular coagulation</a:t>
            </a:r>
          </a:p>
          <a:p>
            <a:pPr marL="685800" lvl="1" indent="-228600">
              <a:buFont typeface="Wingdings" pitchFamily="2" charset="2"/>
              <a:buChar char="ü"/>
            </a:pPr>
            <a:r>
              <a:rPr lang="en-US" sz="2800" dirty="0">
                <a:solidFill>
                  <a:srgbClr val="080808"/>
                </a:solidFill>
              </a:rPr>
              <a:t>Liver failure following drug overdose</a:t>
            </a:r>
          </a:p>
          <a:p>
            <a:pPr marL="685800" lvl="1" indent="-228600"/>
            <a:endParaRPr lang="en-US" sz="2800" dirty="0">
              <a:solidFill>
                <a:srgbClr val="080808"/>
              </a:solidFill>
            </a:endParaRPr>
          </a:p>
          <a:p>
            <a:pPr marL="171450" indent="-171450">
              <a:buFont typeface="Arial" pitchFamily="34" charset="0"/>
              <a:buChar char="•"/>
            </a:pPr>
            <a:r>
              <a:rPr lang="en-US" sz="2800" dirty="0">
                <a:solidFill>
                  <a:srgbClr val="080808"/>
                </a:solidFill>
              </a:rPr>
              <a:t>MULTI-ORGAN FAILURE </a:t>
            </a:r>
          </a:p>
          <a:p>
            <a:pPr marL="628650" lvl="1" indent="-171450">
              <a:buFont typeface="Wingdings" pitchFamily="2" charset="2"/>
              <a:buChar char="ü"/>
            </a:pPr>
            <a:r>
              <a:rPr lang="en-US" sz="2800" dirty="0">
                <a:solidFill>
                  <a:srgbClr val="080808"/>
                </a:solidFill>
              </a:rPr>
              <a:t>Multi-organ failure</a:t>
            </a:r>
          </a:p>
          <a:p>
            <a:pPr marL="628650" lvl="1" indent="-171450">
              <a:buFont typeface="Wingdings" pitchFamily="2" charset="2"/>
              <a:buChar char="ü"/>
            </a:pPr>
            <a:endParaRPr lang="en-US" sz="2800" dirty="0">
              <a:solidFill>
                <a:srgbClr val="080808"/>
              </a:solidFill>
            </a:endParaRPr>
          </a:p>
          <a:p>
            <a:pPr marL="171450" indent="-171450">
              <a:buFont typeface="Arial" pitchFamily="34" charset="0"/>
              <a:buChar char="•"/>
            </a:pPr>
            <a:r>
              <a:rPr lang="en-US" sz="2800" dirty="0">
                <a:solidFill>
                  <a:srgbClr val="080808"/>
                </a:solidFill>
              </a:rPr>
              <a:t> IMMUNE SYSTEM FAILURE (due to)</a:t>
            </a:r>
          </a:p>
          <a:p>
            <a:pPr marL="628650" lvl="1" indent="-171450">
              <a:buFont typeface="Wingdings" pitchFamily="2" charset="2"/>
              <a:buChar char="ü"/>
            </a:pPr>
            <a:r>
              <a:rPr lang="en-US" sz="2800" dirty="0">
                <a:solidFill>
                  <a:srgbClr val="080808"/>
                </a:solidFill>
              </a:rPr>
              <a:t>HIV / AIDS</a:t>
            </a:r>
          </a:p>
          <a:p>
            <a:pPr marL="171450" indent="-171450">
              <a:buFont typeface="Arial" pitchFamily="34" charset="0"/>
              <a:buChar char="•"/>
            </a:pPr>
            <a:r>
              <a:rPr lang="en-US" sz="2800" dirty="0">
                <a:solidFill>
                  <a:srgbClr val="080808"/>
                </a:solidFill>
              </a:rPr>
              <a:t> UNKNOWN</a:t>
            </a:r>
          </a:p>
          <a:p>
            <a:pPr marL="628650" lvl="1" indent="-171450">
              <a:buFont typeface="Wingdings" pitchFamily="2" charset="2"/>
              <a:buChar char="ü"/>
            </a:pPr>
            <a:r>
              <a:rPr lang="en-US" sz="2800" dirty="0">
                <a:solidFill>
                  <a:srgbClr val="080808"/>
                </a:solidFill>
              </a:rPr>
              <a:t>Home death</a:t>
            </a:r>
          </a:p>
          <a:p>
            <a:pPr marL="171450" indent="-171450">
              <a:buFont typeface="Arial" pitchFamily="34" charset="0"/>
              <a:buChar char="•"/>
            </a:pPr>
            <a:r>
              <a:rPr lang="en-US" sz="2800" dirty="0">
                <a:solidFill>
                  <a:srgbClr val="080808"/>
                </a:solidFill>
              </a:rPr>
              <a:t>Other</a:t>
            </a:r>
          </a:p>
        </p:txBody>
      </p:sp>
    </p:spTree>
    <p:extLst>
      <p:ext uri="{BB962C8B-B14F-4D97-AF65-F5344CB8AC3E}">
        <p14:creationId xmlns:p14="http://schemas.microsoft.com/office/powerpoint/2010/main" val="2928038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9BC1-9760-4854-986C-F9733FC87CCE}"/>
              </a:ext>
            </a:extLst>
          </p:cNvPr>
          <p:cNvSpPr>
            <a:spLocks noGrp="1"/>
          </p:cNvSpPr>
          <p:nvPr>
            <p:ph type="title"/>
          </p:nvPr>
        </p:nvSpPr>
        <p:spPr/>
        <p:txBody>
          <a:bodyPr/>
          <a:lstStyle/>
          <a:p>
            <a:r>
              <a:rPr lang="en-US" b="1" dirty="0"/>
              <a:t>Cause of death assignment</a:t>
            </a:r>
          </a:p>
        </p:txBody>
      </p:sp>
      <p:sp>
        <p:nvSpPr>
          <p:cNvPr id="3" name="Content Placeholder 2">
            <a:extLst>
              <a:ext uri="{FF2B5EF4-FFF2-40B4-BE49-F238E27FC236}">
                <a16:creationId xmlns:a16="http://schemas.microsoft.com/office/drawing/2014/main" id="{97412E45-7AA6-4724-B8B0-6FD9E2D4103C}"/>
              </a:ext>
            </a:extLst>
          </p:cNvPr>
          <p:cNvSpPr>
            <a:spLocks noGrp="1"/>
          </p:cNvSpPr>
          <p:nvPr>
            <p:ph idx="1"/>
          </p:nvPr>
        </p:nvSpPr>
        <p:spPr/>
        <p:txBody>
          <a:bodyPr/>
          <a:lstStyle/>
          <a:p>
            <a:r>
              <a:rPr lang="en-US" dirty="0"/>
              <a:t>Maternal deaths: ICD- MM classification</a:t>
            </a:r>
          </a:p>
          <a:p>
            <a:r>
              <a:rPr lang="en-US" dirty="0"/>
              <a:t>Perinatal deaths: ICD-PM classification</a:t>
            </a:r>
          </a:p>
        </p:txBody>
      </p:sp>
    </p:spTree>
    <p:extLst>
      <p:ext uri="{BB962C8B-B14F-4D97-AF65-F5344CB8AC3E}">
        <p14:creationId xmlns:p14="http://schemas.microsoft.com/office/powerpoint/2010/main" val="2890922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E53EAC-159B-4972-BCD9-FE04B2954FB4}"/>
              </a:ext>
            </a:extLst>
          </p:cNvPr>
          <p:cNvPicPr>
            <a:picLocks noChangeAspect="1"/>
          </p:cNvPicPr>
          <p:nvPr/>
        </p:nvPicPr>
        <p:blipFill>
          <a:blip r:embed="rId2"/>
          <a:stretch>
            <a:fillRect/>
          </a:stretch>
        </p:blipFill>
        <p:spPr>
          <a:xfrm>
            <a:off x="926592" y="0"/>
            <a:ext cx="10338816" cy="6853559"/>
          </a:xfrm>
          <a:prstGeom prst="rect">
            <a:avLst/>
          </a:prstGeom>
        </p:spPr>
      </p:pic>
    </p:spTree>
    <p:extLst>
      <p:ext uri="{BB962C8B-B14F-4D97-AF65-F5344CB8AC3E}">
        <p14:creationId xmlns:p14="http://schemas.microsoft.com/office/powerpoint/2010/main" val="996923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34DF913-650A-418F-B1E0-E69C38DA45C3}"/>
              </a:ext>
            </a:extLst>
          </p:cNvPr>
          <p:cNvGraphicFramePr>
            <a:graphicFrameLocks noGrp="1"/>
          </p:cNvGraphicFramePr>
          <p:nvPr>
            <p:ph idx="1"/>
            <p:extLst>
              <p:ext uri="{D42A27DB-BD31-4B8C-83A1-F6EECF244321}">
                <p14:modId xmlns:p14="http://schemas.microsoft.com/office/powerpoint/2010/main" val="2118891223"/>
              </p:ext>
            </p:extLst>
          </p:nvPr>
        </p:nvGraphicFramePr>
        <p:xfrm>
          <a:off x="494790" y="268334"/>
          <a:ext cx="11426916" cy="6321332"/>
        </p:xfrm>
        <a:graphic>
          <a:graphicData uri="http://schemas.openxmlformats.org/drawingml/2006/table">
            <a:tbl>
              <a:tblPr firstRow="1" firstCol="1" bandRow="1">
                <a:tableStyleId>{5C22544A-7EE6-4342-B048-85BDC9FD1C3A}</a:tableStyleId>
              </a:tblPr>
              <a:tblGrid>
                <a:gridCol w="2543484">
                  <a:extLst>
                    <a:ext uri="{9D8B030D-6E8A-4147-A177-3AD203B41FA5}">
                      <a16:colId xmlns:a16="http://schemas.microsoft.com/office/drawing/2014/main" val="1241127421"/>
                    </a:ext>
                  </a:extLst>
                </a:gridCol>
                <a:gridCol w="3132608">
                  <a:extLst>
                    <a:ext uri="{9D8B030D-6E8A-4147-A177-3AD203B41FA5}">
                      <a16:colId xmlns:a16="http://schemas.microsoft.com/office/drawing/2014/main" val="2086596249"/>
                    </a:ext>
                  </a:extLst>
                </a:gridCol>
                <a:gridCol w="5750824">
                  <a:extLst>
                    <a:ext uri="{9D8B030D-6E8A-4147-A177-3AD203B41FA5}">
                      <a16:colId xmlns:a16="http://schemas.microsoft.com/office/drawing/2014/main" val="1486297041"/>
                    </a:ext>
                  </a:extLst>
                </a:gridCol>
              </a:tblGrid>
              <a:tr h="215145">
                <a:tc>
                  <a:txBody>
                    <a:bodyPr/>
                    <a:lstStyle/>
                    <a:p>
                      <a:pPr marL="0" marR="0" algn="ctr">
                        <a:lnSpc>
                          <a:spcPct val="107000"/>
                        </a:lnSpc>
                        <a:spcBef>
                          <a:spcPts val="0"/>
                        </a:spcBef>
                        <a:spcAft>
                          <a:spcPts val="0"/>
                        </a:spcAft>
                      </a:pPr>
                      <a:r>
                        <a:rPr lang="en-US" sz="1400">
                          <a:effectLst/>
                        </a:rPr>
                        <a:t>Type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0" marR="0" algn="ctr">
                        <a:lnSpc>
                          <a:spcPct val="107000"/>
                        </a:lnSpc>
                        <a:spcBef>
                          <a:spcPts val="0"/>
                        </a:spcBef>
                        <a:spcAft>
                          <a:spcPts val="0"/>
                        </a:spcAft>
                      </a:pPr>
                      <a:r>
                        <a:rPr lang="en-US" sz="1400">
                          <a:effectLst/>
                        </a:rPr>
                        <a:t>Group name/number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0" marR="0" algn="ctr">
                        <a:lnSpc>
                          <a:spcPct val="107000"/>
                        </a:lnSpc>
                        <a:spcBef>
                          <a:spcPts val="0"/>
                        </a:spcBef>
                        <a:spcAft>
                          <a:spcPts val="0"/>
                        </a:spcAft>
                      </a:pPr>
                      <a:r>
                        <a:rPr lang="en-US" sz="1400">
                          <a:effectLst/>
                        </a:rPr>
                        <a:t>EXAMPLES of potential causes of death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918025263"/>
                  </a:ext>
                </a:extLst>
              </a:tr>
              <a:tr h="395371">
                <a:tc>
                  <a:txBody>
                    <a:bodyPr/>
                    <a:lstStyle/>
                    <a:p>
                      <a:pPr marL="0" marR="0">
                        <a:lnSpc>
                          <a:spcPct val="107000"/>
                        </a:lnSpc>
                        <a:spcBef>
                          <a:spcPts val="0"/>
                        </a:spcBef>
                        <a:spcAft>
                          <a:spcPts val="0"/>
                        </a:spcAft>
                      </a:pPr>
                      <a:r>
                        <a:rPr lang="en-US" sz="1400">
                          <a:effectLst/>
                        </a:rPr>
                        <a:t>Maternal death: direct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229235" marR="0" indent="-228600">
                        <a:lnSpc>
                          <a:spcPct val="107000"/>
                        </a:lnSpc>
                        <a:spcBef>
                          <a:spcPts val="0"/>
                        </a:spcBef>
                        <a:spcAft>
                          <a:spcPts val="0"/>
                        </a:spcAft>
                      </a:pPr>
                      <a:r>
                        <a:rPr lang="en-US" sz="1400">
                          <a:effectLst/>
                        </a:rPr>
                        <a:t>1. Pregnancies with abortive outcome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22860" algn="just">
                        <a:lnSpc>
                          <a:spcPct val="107000"/>
                        </a:lnSpc>
                        <a:spcBef>
                          <a:spcPts val="0"/>
                        </a:spcBef>
                        <a:spcAft>
                          <a:spcPts val="0"/>
                        </a:spcAft>
                      </a:pPr>
                      <a:r>
                        <a:rPr lang="en-US" sz="1400">
                          <a:effectLst/>
                        </a:rPr>
                        <a:t>Abortion, miscarriage, ectopic pregnancy and other conditions leading to maternal death and a pregnancy with abortive outcome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2214499843"/>
                  </a:ext>
                </a:extLst>
              </a:tr>
              <a:tr h="575598">
                <a:tc>
                  <a:txBody>
                    <a:bodyPr/>
                    <a:lstStyle/>
                    <a:p>
                      <a:pPr marL="0" marR="0">
                        <a:lnSpc>
                          <a:spcPct val="107000"/>
                        </a:lnSpc>
                        <a:spcBef>
                          <a:spcPts val="0"/>
                        </a:spcBef>
                        <a:spcAft>
                          <a:spcPts val="0"/>
                        </a:spcAft>
                      </a:pPr>
                      <a:r>
                        <a:rPr lang="en-US" sz="1400">
                          <a:effectLst/>
                        </a:rPr>
                        <a:t>Maternal death: direct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229235" marR="58420" indent="-228600" algn="just">
                        <a:lnSpc>
                          <a:spcPct val="107000"/>
                        </a:lnSpc>
                        <a:spcBef>
                          <a:spcPts val="0"/>
                        </a:spcBef>
                        <a:spcAft>
                          <a:spcPts val="0"/>
                        </a:spcAft>
                      </a:pPr>
                      <a:r>
                        <a:rPr lang="en-US" sz="1400">
                          <a:effectLst/>
                        </a:rPr>
                        <a:t>2. Hypertensive disorders in pregnancy, childbirth, and the puerperium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a:effectLst/>
                        </a:rPr>
                        <a:t>Hypertensive disorders of pregnancy, childbirth and puerperium including preeclampsia, eclampsia and gestational hypertension</a:t>
                      </a:r>
                      <a:r>
                        <a:rPr lang="en-US" sz="1400" baseline="30000">
                          <a:effectLst/>
                        </a:rPr>
                        <a:t>8</a:t>
                      </a:r>
                      <a:r>
                        <a:rPr lang="en-US" sz="1400">
                          <a:effectLst/>
                        </a:rPr>
                        <a:t> </a:t>
                      </a:r>
                      <a:r>
                        <a:rPr lang="en-US" sz="1400" baseline="30000">
                          <a:effectLst/>
                        </a:rPr>
                        <a: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2499930049"/>
                  </a:ext>
                </a:extLst>
              </a:tr>
              <a:tr h="215145">
                <a:tc>
                  <a:txBody>
                    <a:bodyPr/>
                    <a:lstStyle/>
                    <a:p>
                      <a:pPr marL="0" marR="0">
                        <a:lnSpc>
                          <a:spcPct val="107000"/>
                        </a:lnSpc>
                        <a:spcBef>
                          <a:spcPts val="0"/>
                        </a:spcBef>
                        <a:spcAft>
                          <a:spcPts val="0"/>
                        </a:spcAft>
                      </a:pPr>
                      <a:r>
                        <a:rPr lang="en-US" sz="1400">
                          <a:effectLst/>
                        </a:rPr>
                        <a:t>Maternal death: direct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a:effectLst/>
                        </a:rPr>
                        <a:t>3. Obstetric hemorrhage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a:effectLst/>
                        </a:rPr>
                        <a:t>Obstetric diseases or conditions directly associated with hemorrhage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491156157"/>
                  </a:ext>
                </a:extLst>
              </a:tr>
              <a:tr h="215145">
                <a:tc>
                  <a:txBody>
                    <a:bodyPr/>
                    <a:lstStyle/>
                    <a:p>
                      <a:pPr marL="0" marR="0">
                        <a:lnSpc>
                          <a:spcPct val="107000"/>
                        </a:lnSpc>
                        <a:spcBef>
                          <a:spcPts val="0"/>
                        </a:spcBef>
                        <a:spcAft>
                          <a:spcPts val="0"/>
                        </a:spcAft>
                      </a:pPr>
                      <a:r>
                        <a:rPr lang="en-US" sz="1400">
                          <a:effectLst/>
                        </a:rPr>
                        <a:t>Maternal death: direct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229235" marR="0" indent="-228600">
                        <a:lnSpc>
                          <a:spcPct val="107000"/>
                        </a:lnSpc>
                        <a:spcBef>
                          <a:spcPts val="0"/>
                        </a:spcBef>
                        <a:spcAft>
                          <a:spcPts val="0"/>
                        </a:spcAft>
                      </a:pPr>
                      <a:r>
                        <a:rPr lang="en-US" sz="1400">
                          <a:effectLst/>
                        </a:rPr>
                        <a:t>4. Pregnancy-related infection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a:effectLst/>
                        </a:rPr>
                        <a:t>Pregnancy-related, infection-based diseases or conditions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3743479198"/>
                  </a:ext>
                </a:extLst>
              </a:tr>
              <a:tr h="215145">
                <a:tc>
                  <a:txBody>
                    <a:bodyPr/>
                    <a:lstStyle/>
                    <a:p>
                      <a:pPr marL="0" marR="0">
                        <a:lnSpc>
                          <a:spcPct val="107000"/>
                        </a:lnSpc>
                        <a:spcBef>
                          <a:spcPts val="0"/>
                        </a:spcBef>
                        <a:spcAft>
                          <a:spcPts val="0"/>
                        </a:spcAft>
                      </a:pPr>
                      <a:r>
                        <a:rPr lang="en-US" sz="1400">
                          <a:effectLst/>
                        </a:rPr>
                        <a:t>Maternal death: direct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229235" marR="0" indent="-228600">
                        <a:lnSpc>
                          <a:spcPct val="107000"/>
                        </a:lnSpc>
                        <a:spcBef>
                          <a:spcPts val="0"/>
                        </a:spcBef>
                        <a:spcAft>
                          <a:spcPts val="0"/>
                        </a:spcAft>
                      </a:pPr>
                      <a:r>
                        <a:rPr lang="en-US" sz="1400">
                          <a:effectLst/>
                        </a:rPr>
                        <a:t>5. Other obstetric complications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gn="just">
                        <a:lnSpc>
                          <a:spcPct val="107000"/>
                        </a:lnSpc>
                        <a:spcBef>
                          <a:spcPts val="0"/>
                        </a:spcBef>
                        <a:spcAft>
                          <a:spcPts val="0"/>
                        </a:spcAft>
                      </a:pPr>
                      <a:r>
                        <a:rPr lang="en-US" sz="1400">
                          <a:effectLst/>
                        </a:rPr>
                        <a:t>All other direct obstetric conditions not included in groups to 1–4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3868800941"/>
                  </a:ext>
                </a:extLst>
              </a:tr>
              <a:tr h="395371">
                <a:tc>
                  <a:txBody>
                    <a:bodyPr/>
                    <a:lstStyle/>
                    <a:p>
                      <a:pPr marL="0" marR="0">
                        <a:lnSpc>
                          <a:spcPct val="107000"/>
                        </a:lnSpc>
                        <a:spcBef>
                          <a:spcPts val="0"/>
                        </a:spcBef>
                        <a:spcAft>
                          <a:spcPts val="0"/>
                        </a:spcAft>
                      </a:pPr>
                      <a:r>
                        <a:rPr lang="en-US" sz="1400">
                          <a:effectLst/>
                        </a:rPr>
                        <a:t>Maternal death: direct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229235" marR="0" indent="-228600">
                        <a:lnSpc>
                          <a:spcPct val="107000"/>
                        </a:lnSpc>
                        <a:spcBef>
                          <a:spcPts val="0"/>
                        </a:spcBef>
                        <a:spcAft>
                          <a:spcPts val="0"/>
                        </a:spcAft>
                      </a:pPr>
                      <a:r>
                        <a:rPr lang="en-US" sz="1400">
                          <a:effectLst/>
                        </a:rPr>
                        <a:t>6. Unanticipated complications of management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a:effectLst/>
                        </a:rPr>
                        <a:t>Severe adverse effects and other unanticipated complications of medical and surgical care during pregnancy, childbirth or the puerperium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875076220"/>
                  </a:ext>
                </a:extLst>
              </a:tr>
              <a:tr h="2199944">
                <a:tc>
                  <a:txBody>
                    <a:bodyPr/>
                    <a:lstStyle/>
                    <a:p>
                      <a:pPr marL="0" marR="0">
                        <a:lnSpc>
                          <a:spcPct val="107000"/>
                        </a:lnSpc>
                        <a:spcBef>
                          <a:spcPts val="0"/>
                        </a:spcBef>
                        <a:spcAft>
                          <a:spcPts val="0"/>
                        </a:spcAft>
                      </a:pPr>
                      <a:r>
                        <a:rPr lang="en-US" sz="1400">
                          <a:effectLst/>
                        </a:rPr>
                        <a:t>Maternal death: </a:t>
                      </a:r>
                    </a:p>
                    <a:p>
                      <a:pPr marL="0" marR="0">
                        <a:lnSpc>
                          <a:spcPct val="107000"/>
                        </a:lnSpc>
                        <a:spcBef>
                          <a:spcPts val="0"/>
                        </a:spcBef>
                        <a:spcAft>
                          <a:spcPts val="0"/>
                        </a:spcAft>
                      </a:pPr>
                      <a:r>
                        <a:rPr lang="en-US" sz="1400">
                          <a:effectLst/>
                        </a:rPr>
                        <a:t>indirect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229235" marR="0" indent="-228600">
                        <a:lnSpc>
                          <a:spcPct val="107000"/>
                        </a:lnSpc>
                        <a:spcBef>
                          <a:spcPts val="0"/>
                        </a:spcBef>
                        <a:spcAft>
                          <a:spcPts val="0"/>
                        </a:spcAft>
                      </a:pPr>
                      <a:r>
                        <a:rPr lang="en-US" sz="1400">
                          <a:effectLst/>
                        </a:rPr>
                        <a:t>7. Non-obstetric complications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a:effectLst/>
                        </a:rPr>
                        <a:t>Non-obstetric conditions </a:t>
                      </a:r>
                    </a:p>
                    <a:p>
                      <a:pPr marL="342900" marR="0" lvl="0" indent="-342900">
                        <a:lnSpc>
                          <a:spcPct val="107000"/>
                        </a:lnSpc>
                        <a:spcBef>
                          <a:spcPts val="0"/>
                        </a:spcBef>
                        <a:spcAft>
                          <a:spcPts val="0"/>
                        </a:spcAft>
                        <a:buFont typeface="Symbol" panose="05050102010706020507" pitchFamily="18" charset="2"/>
                        <a:buChar char=""/>
                      </a:pPr>
                      <a:r>
                        <a:rPr lang="en-US" sz="1400">
                          <a:effectLst/>
                        </a:rPr>
                        <a:t>Cardiac disease (including pre-existing hyper- tension) </a:t>
                      </a:r>
                    </a:p>
                    <a:p>
                      <a:pPr marL="342900" marR="0" lvl="0" indent="-342900">
                        <a:lnSpc>
                          <a:spcPct val="107000"/>
                        </a:lnSpc>
                        <a:spcBef>
                          <a:spcPts val="0"/>
                        </a:spcBef>
                        <a:spcAft>
                          <a:spcPts val="0"/>
                        </a:spcAft>
                        <a:buFont typeface="Symbol" panose="05050102010706020507" pitchFamily="18" charset="2"/>
                        <a:buChar char=""/>
                      </a:pPr>
                      <a:r>
                        <a:rPr lang="en-US" sz="1400">
                          <a:effectLst/>
                        </a:rPr>
                        <a:t>Endocrine conditions </a:t>
                      </a:r>
                    </a:p>
                    <a:p>
                      <a:pPr marL="342900" marR="0" lvl="0" indent="-342900">
                        <a:lnSpc>
                          <a:spcPct val="107000"/>
                        </a:lnSpc>
                        <a:spcBef>
                          <a:spcPts val="0"/>
                        </a:spcBef>
                        <a:spcAft>
                          <a:spcPts val="0"/>
                        </a:spcAft>
                        <a:buFont typeface="Symbol" panose="05050102010706020507" pitchFamily="18" charset="2"/>
                        <a:buChar char=""/>
                      </a:pPr>
                      <a:r>
                        <a:rPr lang="en-US" sz="1400">
                          <a:effectLst/>
                        </a:rPr>
                        <a:t>Gastrointestinal tract conditions </a:t>
                      </a:r>
                    </a:p>
                    <a:p>
                      <a:pPr marL="342900" marR="0" lvl="0" indent="-342900">
                        <a:lnSpc>
                          <a:spcPct val="107000"/>
                        </a:lnSpc>
                        <a:spcBef>
                          <a:spcPts val="0"/>
                        </a:spcBef>
                        <a:spcAft>
                          <a:spcPts val="0"/>
                        </a:spcAft>
                        <a:buFont typeface="Symbol" panose="05050102010706020507" pitchFamily="18" charset="2"/>
                        <a:buChar char=""/>
                      </a:pPr>
                      <a:r>
                        <a:rPr lang="en-US" sz="1400">
                          <a:effectLst/>
                        </a:rPr>
                        <a:t>Central nervous system conditions </a:t>
                      </a:r>
                    </a:p>
                    <a:p>
                      <a:pPr marL="342900" marR="0" lvl="0" indent="-342900">
                        <a:lnSpc>
                          <a:spcPct val="107000"/>
                        </a:lnSpc>
                        <a:spcBef>
                          <a:spcPts val="0"/>
                        </a:spcBef>
                        <a:spcAft>
                          <a:spcPts val="0"/>
                        </a:spcAft>
                        <a:buFont typeface="Symbol" panose="05050102010706020507" pitchFamily="18" charset="2"/>
                        <a:buChar char=""/>
                      </a:pPr>
                      <a:r>
                        <a:rPr lang="en-US" sz="1400">
                          <a:effectLst/>
                        </a:rPr>
                        <a:t>Respiratory conditions </a:t>
                      </a:r>
                    </a:p>
                    <a:p>
                      <a:pPr marL="342900" marR="0" lvl="0" indent="-342900">
                        <a:lnSpc>
                          <a:spcPct val="107000"/>
                        </a:lnSpc>
                        <a:spcBef>
                          <a:spcPts val="0"/>
                        </a:spcBef>
                        <a:spcAft>
                          <a:spcPts val="0"/>
                        </a:spcAft>
                        <a:buFont typeface="Symbol" panose="05050102010706020507" pitchFamily="18" charset="2"/>
                        <a:buChar char=""/>
                      </a:pPr>
                      <a:r>
                        <a:rPr lang="en-US" sz="1400">
                          <a:effectLst/>
                        </a:rPr>
                        <a:t>Genitourinary conditions </a:t>
                      </a:r>
                    </a:p>
                    <a:p>
                      <a:pPr marL="342900" marR="0" lvl="0" indent="-342900">
                        <a:lnSpc>
                          <a:spcPct val="107000"/>
                        </a:lnSpc>
                        <a:spcBef>
                          <a:spcPts val="0"/>
                        </a:spcBef>
                        <a:spcAft>
                          <a:spcPts val="0"/>
                        </a:spcAft>
                        <a:buFont typeface="Symbol" panose="05050102010706020507" pitchFamily="18" charset="2"/>
                        <a:buChar char=""/>
                      </a:pPr>
                      <a:r>
                        <a:rPr lang="en-US" sz="1400">
                          <a:effectLst/>
                        </a:rPr>
                        <a:t>Autoimmune disorders </a:t>
                      </a:r>
                    </a:p>
                    <a:p>
                      <a:pPr marL="342900" marR="0" lvl="0" indent="-342900">
                        <a:lnSpc>
                          <a:spcPct val="107000"/>
                        </a:lnSpc>
                        <a:spcBef>
                          <a:spcPts val="0"/>
                        </a:spcBef>
                        <a:spcAft>
                          <a:spcPts val="0"/>
                        </a:spcAft>
                        <a:buFont typeface="Symbol" panose="05050102010706020507" pitchFamily="18" charset="2"/>
                        <a:buChar char=""/>
                      </a:pPr>
                      <a:r>
                        <a:rPr lang="en-US" sz="1400">
                          <a:effectLst/>
                        </a:rPr>
                        <a:t>Skeletal diseases </a:t>
                      </a:r>
                    </a:p>
                    <a:p>
                      <a:pPr marL="342900" marR="0" lvl="0" indent="-342900">
                        <a:lnSpc>
                          <a:spcPct val="107000"/>
                        </a:lnSpc>
                        <a:spcBef>
                          <a:spcPts val="0"/>
                        </a:spcBef>
                        <a:spcAft>
                          <a:spcPts val="0"/>
                        </a:spcAft>
                        <a:buFont typeface="Symbol" panose="05050102010706020507" pitchFamily="18" charset="2"/>
                        <a:buChar char=""/>
                      </a:pPr>
                      <a:r>
                        <a:rPr lang="en-US" sz="1400">
                          <a:effectLst/>
                        </a:rPr>
                        <a:t>Psychiatric disorders </a:t>
                      </a:r>
                    </a:p>
                    <a:p>
                      <a:pPr marL="342900" marR="0" lvl="0" indent="-342900">
                        <a:lnSpc>
                          <a:spcPct val="107000"/>
                        </a:lnSpc>
                        <a:spcBef>
                          <a:spcPts val="0"/>
                        </a:spcBef>
                        <a:spcAft>
                          <a:spcPts val="0"/>
                        </a:spcAft>
                        <a:buFont typeface="Symbol" panose="05050102010706020507" pitchFamily="18" charset="2"/>
                        <a:buChar char=""/>
                      </a:pPr>
                      <a:r>
                        <a:rPr lang="en-US" sz="1400">
                          <a:effectLst/>
                        </a:rPr>
                        <a:t>Neoplasms </a:t>
                      </a:r>
                    </a:p>
                    <a:p>
                      <a:pPr marL="342900" marR="0" lvl="0" indent="-342900">
                        <a:lnSpc>
                          <a:spcPct val="107000"/>
                        </a:lnSpc>
                        <a:spcBef>
                          <a:spcPts val="0"/>
                        </a:spcBef>
                        <a:spcAft>
                          <a:spcPts val="0"/>
                        </a:spcAft>
                        <a:buFont typeface="Symbol" panose="05050102010706020507" pitchFamily="18" charset="2"/>
                        <a:buChar char=""/>
                      </a:pPr>
                      <a:r>
                        <a:rPr lang="en-US" sz="1400">
                          <a:effectLst/>
                        </a:rPr>
                        <a:t>Infections that are not a direct result of pregnancy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1848197336"/>
                  </a:ext>
                </a:extLst>
              </a:tr>
              <a:tr h="395371">
                <a:tc>
                  <a:txBody>
                    <a:bodyPr/>
                    <a:lstStyle/>
                    <a:p>
                      <a:pPr marL="0" marR="0">
                        <a:lnSpc>
                          <a:spcPct val="107000"/>
                        </a:lnSpc>
                        <a:spcBef>
                          <a:spcPts val="0"/>
                        </a:spcBef>
                        <a:spcAft>
                          <a:spcPts val="0"/>
                        </a:spcAft>
                      </a:pPr>
                      <a:r>
                        <a:rPr lang="en-US" sz="1400">
                          <a:effectLst/>
                        </a:rPr>
                        <a:t>Maternal death: </a:t>
                      </a:r>
                    </a:p>
                    <a:p>
                      <a:pPr marL="0" marR="0">
                        <a:lnSpc>
                          <a:spcPct val="107000"/>
                        </a:lnSpc>
                        <a:spcBef>
                          <a:spcPts val="0"/>
                        </a:spcBef>
                        <a:spcAft>
                          <a:spcPts val="0"/>
                        </a:spcAft>
                      </a:pPr>
                      <a:r>
                        <a:rPr lang="en-US" sz="1400">
                          <a:effectLst/>
                        </a:rPr>
                        <a:t>unspecified</a:t>
                      </a:r>
                      <a:r>
                        <a:rPr lang="en-US" sz="1400" baseline="30000">
                          <a:effectLst/>
                        </a:rPr>
                        <a:t>9 </a:t>
                      </a:r>
                      <a:r>
                        <a:rPr lang="en-US" sz="1400">
                          <a:effectLst/>
                        </a:rPr>
                        <a:t>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a:effectLst/>
                        </a:rPr>
                        <a:t>8. Unknown/undetermined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a:effectLst/>
                        </a:rPr>
                        <a:t>Maternal death during pregnancy, childbirth and the puerperium where the underlying cause is unknown or was not determined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3305443225"/>
                  </a:ext>
                </a:extLst>
              </a:tr>
              <a:tr h="525017">
                <a:tc>
                  <a:txBody>
                    <a:bodyPr/>
                    <a:lstStyle/>
                    <a:p>
                      <a:pPr marL="0" marR="0">
                        <a:lnSpc>
                          <a:spcPct val="107000"/>
                        </a:lnSpc>
                        <a:spcBef>
                          <a:spcPts val="0"/>
                        </a:spcBef>
                        <a:spcAft>
                          <a:spcPts val="0"/>
                        </a:spcAft>
                      </a:pPr>
                      <a:r>
                        <a:rPr lang="en-US" sz="1400">
                          <a:effectLst/>
                        </a:rPr>
                        <a:t>Death during pregnancy, childbirth and the puerperium </a:t>
                      </a:r>
                      <a:endParaRPr lang="en-US" sz="140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dirty="0">
                          <a:effectLst/>
                        </a:rPr>
                        <a:t>9. Coincidental causes </a:t>
                      </a:r>
                      <a:endParaRPr lang="en-US" sz="1400" dirty="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tc>
                  <a:txBody>
                    <a:bodyPr/>
                    <a:lstStyle/>
                    <a:p>
                      <a:pPr marL="635" marR="0">
                        <a:lnSpc>
                          <a:spcPct val="107000"/>
                        </a:lnSpc>
                        <a:spcBef>
                          <a:spcPts val="0"/>
                        </a:spcBef>
                        <a:spcAft>
                          <a:spcPts val="0"/>
                        </a:spcAft>
                      </a:pPr>
                      <a:r>
                        <a:rPr lang="en-US" sz="1400" dirty="0">
                          <a:effectLst/>
                        </a:rPr>
                        <a:t>Death during pregnancy, childbirth and the puerperium due to external causes </a:t>
                      </a:r>
                      <a:endParaRPr lang="en-US" sz="1400" dirty="0">
                        <a:effectLst/>
                        <a:latin typeface="Calibri" panose="020F0502020204030204" pitchFamily="34" charset="0"/>
                        <a:ea typeface="Calibri" panose="020F0502020204030204" pitchFamily="34" charset="0"/>
                        <a:cs typeface="Mangal" panose="00000400000000000000" pitchFamily="2"/>
                      </a:endParaRPr>
                    </a:p>
                  </a:txBody>
                  <a:tcPr marL="40632" marR="50933" marT="34909" marB="0"/>
                </a:tc>
                <a:extLst>
                  <a:ext uri="{0D108BD9-81ED-4DB2-BD59-A6C34878D82A}">
                    <a16:rowId xmlns:a16="http://schemas.microsoft.com/office/drawing/2014/main" val="2303391259"/>
                  </a:ext>
                </a:extLst>
              </a:tr>
            </a:tbl>
          </a:graphicData>
        </a:graphic>
      </p:graphicFrame>
    </p:spTree>
    <p:extLst>
      <p:ext uri="{BB962C8B-B14F-4D97-AF65-F5344CB8AC3E}">
        <p14:creationId xmlns:p14="http://schemas.microsoft.com/office/powerpoint/2010/main" val="2196710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77FD-A699-4764-82DF-3B9F29FA1140}"/>
              </a:ext>
            </a:extLst>
          </p:cNvPr>
          <p:cNvSpPr>
            <a:spLocks noGrp="1"/>
          </p:cNvSpPr>
          <p:nvPr>
            <p:ph type="title"/>
          </p:nvPr>
        </p:nvSpPr>
        <p:spPr>
          <a:xfrm>
            <a:off x="838200" y="0"/>
            <a:ext cx="10515600" cy="748058"/>
          </a:xfrm>
        </p:spPr>
        <p:txBody>
          <a:bodyPr>
            <a:normAutofit/>
          </a:bodyPr>
          <a:lstStyle/>
          <a:p>
            <a:pPr algn="ctr"/>
            <a:r>
              <a:rPr lang="en-US" sz="3200" b="1" dirty="0"/>
              <a:t>Case scenario 1</a:t>
            </a:r>
          </a:p>
        </p:txBody>
      </p:sp>
      <p:sp>
        <p:nvSpPr>
          <p:cNvPr id="3" name="Content Placeholder 2">
            <a:extLst>
              <a:ext uri="{FF2B5EF4-FFF2-40B4-BE49-F238E27FC236}">
                <a16:creationId xmlns:a16="http://schemas.microsoft.com/office/drawing/2014/main" id="{AEC42D40-E6ED-403D-871C-B662FECD1F6D}"/>
              </a:ext>
            </a:extLst>
          </p:cNvPr>
          <p:cNvSpPr>
            <a:spLocks noGrp="1"/>
          </p:cNvSpPr>
          <p:nvPr>
            <p:ph idx="1"/>
          </p:nvPr>
        </p:nvSpPr>
        <p:spPr>
          <a:xfrm>
            <a:off x="838200" y="923403"/>
            <a:ext cx="10928230" cy="5546407"/>
          </a:xfrm>
        </p:spPr>
        <p:txBody>
          <a:bodyPr>
            <a:normAutofit fontScale="92500" lnSpcReduction="20000"/>
          </a:bodyPr>
          <a:lstStyle/>
          <a:p>
            <a:pPr marL="0" indent="0">
              <a:buNone/>
            </a:pPr>
            <a:r>
              <a:rPr lang="en-US" dirty="0"/>
              <a:t>A woman who had anemia during pregnancy and after delivery had a postpartum hemorrhage due to uterine atony and died as a result of hypovolemic shock. </a:t>
            </a:r>
          </a:p>
          <a:p>
            <a:pPr marL="0" indent="0">
              <a:buNone/>
            </a:pPr>
            <a:r>
              <a:rPr lang="en-US" dirty="0"/>
              <a:t>a. Type of death: </a:t>
            </a:r>
          </a:p>
          <a:p>
            <a:pPr marL="0" indent="0">
              <a:buNone/>
            </a:pPr>
            <a:r>
              <a:rPr lang="en-US" dirty="0"/>
              <a:t>Direct Maternal</a:t>
            </a:r>
          </a:p>
          <a:p>
            <a:pPr marL="0" indent="0">
              <a:buNone/>
            </a:pPr>
            <a:r>
              <a:rPr lang="en-US" dirty="0"/>
              <a:t>b. Direct / Final cause of deaths: </a:t>
            </a:r>
          </a:p>
          <a:p>
            <a:pPr marL="0" indent="0">
              <a:buNone/>
            </a:pPr>
            <a:r>
              <a:rPr lang="en-US" dirty="0"/>
              <a:t>Hypovolemic shock</a:t>
            </a:r>
          </a:p>
          <a:p>
            <a:pPr marL="0" indent="0">
              <a:buNone/>
            </a:pPr>
            <a:r>
              <a:rPr lang="en-US" dirty="0"/>
              <a:t>c. Antecedent cause: </a:t>
            </a:r>
          </a:p>
          <a:p>
            <a:pPr marL="0" indent="0">
              <a:buNone/>
            </a:pPr>
            <a:r>
              <a:rPr lang="en-US" dirty="0"/>
              <a:t>Post-partum hemorrhage</a:t>
            </a:r>
          </a:p>
          <a:p>
            <a:pPr marL="0" indent="0">
              <a:buNone/>
            </a:pPr>
            <a:r>
              <a:rPr lang="en-US" dirty="0"/>
              <a:t>d. Underlying / Primary cause: </a:t>
            </a:r>
          </a:p>
          <a:p>
            <a:pPr marL="0" indent="0">
              <a:buNone/>
            </a:pPr>
            <a:r>
              <a:rPr lang="en-US" dirty="0"/>
              <a:t>Uterine atony</a:t>
            </a:r>
          </a:p>
          <a:p>
            <a:pPr marL="0" indent="0">
              <a:buNone/>
            </a:pPr>
            <a:r>
              <a:rPr lang="en-US" dirty="0"/>
              <a:t>e. Contributory cause: </a:t>
            </a:r>
          </a:p>
          <a:p>
            <a:pPr marL="0" indent="0">
              <a:buNone/>
            </a:pPr>
            <a:r>
              <a:rPr lang="en-US" dirty="0"/>
              <a:t>Anemia</a:t>
            </a:r>
          </a:p>
          <a:p>
            <a:pPr marL="0" indent="0">
              <a:buNone/>
            </a:pPr>
            <a:r>
              <a:rPr lang="en-US" dirty="0"/>
              <a:t>ICD-MM: 3- Obstetric hemorrhage </a:t>
            </a:r>
          </a:p>
        </p:txBody>
      </p:sp>
    </p:spTree>
    <p:extLst>
      <p:ext uri="{BB962C8B-B14F-4D97-AF65-F5344CB8AC3E}">
        <p14:creationId xmlns:p14="http://schemas.microsoft.com/office/powerpoint/2010/main" val="228295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43551-24C8-43C9-AC89-1F04D287BA34}"/>
              </a:ext>
            </a:extLst>
          </p:cNvPr>
          <p:cNvSpPr>
            <a:spLocks noGrp="1"/>
          </p:cNvSpPr>
          <p:nvPr>
            <p:ph idx="1"/>
          </p:nvPr>
        </p:nvSpPr>
        <p:spPr>
          <a:xfrm>
            <a:off x="838200" y="897148"/>
            <a:ext cx="10841966" cy="5486399"/>
          </a:xfrm>
        </p:spPr>
        <p:txBody>
          <a:bodyPr>
            <a:normAutofit fontScale="92500" lnSpcReduction="20000"/>
          </a:bodyPr>
          <a:lstStyle/>
          <a:p>
            <a:pPr marL="0" indent="0">
              <a:buNone/>
            </a:pPr>
            <a:r>
              <a:rPr lang="en-US" dirty="0"/>
              <a:t>A woman infected with HIV who has a spontaneous abortion that becomes infected and dies due to septic shock and renal failure. </a:t>
            </a:r>
          </a:p>
          <a:p>
            <a:pPr marL="0" indent="0">
              <a:buNone/>
            </a:pPr>
            <a:r>
              <a:rPr lang="en-US" dirty="0"/>
              <a:t>a. Type of death: </a:t>
            </a:r>
          </a:p>
          <a:p>
            <a:pPr marL="0" indent="0">
              <a:buNone/>
            </a:pPr>
            <a:r>
              <a:rPr lang="en-US" dirty="0"/>
              <a:t>	Direct Maternal</a:t>
            </a:r>
          </a:p>
          <a:p>
            <a:pPr marL="0" indent="0">
              <a:buNone/>
            </a:pPr>
            <a:r>
              <a:rPr lang="en-US" dirty="0"/>
              <a:t>b. Direct / Final cause of deaths: </a:t>
            </a:r>
          </a:p>
          <a:p>
            <a:pPr marL="0" indent="0">
              <a:buNone/>
            </a:pPr>
            <a:r>
              <a:rPr lang="en-US" dirty="0"/>
              <a:t>	Renal failure</a:t>
            </a:r>
          </a:p>
          <a:p>
            <a:pPr marL="0" indent="0">
              <a:buNone/>
            </a:pPr>
            <a:r>
              <a:rPr lang="en-US" dirty="0"/>
              <a:t>c. Antecedent cause: </a:t>
            </a:r>
          </a:p>
          <a:p>
            <a:pPr marL="0" indent="0">
              <a:buNone/>
            </a:pPr>
            <a:r>
              <a:rPr lang="en-US" dirty="0"/>
              <a:t>	Septic shock</a:t>
            </a:r>
          </a:p>
          <a:p>
            <a:pPr marL="0" indent="0">
              <a:buNone/>
            </a:pPr>
            <a:r>
              <a:rPr lang="en-US" dirty="0"/>
              <a:t>d. Underlying / Primary cause: </a:t>
            </a:r>
          </a:p>
          <a:p>
            <a:pPr marL="0" indent="0">
              <a:buNone/>
            </a:pPr>
            <a:r>
              <a:rPr lang="en-US" dirty="0"/>
              <a:t>	Septic abortion / miscarriage</a:t>
            </a:r>
          </a:p>
          <a:p>
            <a:pPr marL="0" indent="0">
              <a:buNone/>
            </a:pPr>
            <a:r>
              <a:rPr lang="en-US" dirty="0"/>
              <a:t>e. Contributory cause: </a:t>
            </a:r>
          </a:p>
          <a:p>
            <a:pPr marL="0" indent="0">
              <a:buNone/>
            </a:pPr>
            <a:r>
              <a:rPr lang="en-US" dirty="0"/>
              <a:t>	HIV</a:t>
            </a:r>
          </a:p>
          <a:p>
            <a:pPr marL="0" indent="0">
              <a:buNone/>
            </a:pPr>
            <a:r>
              <a:rPr lang="en-US" dirty="0"/>
              <a:t>ICD-MM: 1- Pregnancy with abortive complications</a:t>
            </a:r>
          </a:p>
          <a:p>
            <a:pPr marL="0" indent="0">
              <a:buNone/>
            </a:pPr>
            <a:endParaRPr lang="en-US" dirty="0"/>
          </a:p>
        </p:txBody>
      </p:sp>
      <p:sp>
        <p:nvSpPr>
          <p:cNvPr id="4" name="Title 1">
            <a:extLst>
              <a:ext uri="{FF2B5EF4-FFF2-40B4-BE49-F238E27FC236}">
                <a16:creationId xmlns:a16="http://schemas.microsoft.com/office/drawing/2014/main" id="{823C1865-44A1-42D7-A0EC-019EA8781F21}"/>
              </a:ext>
            </a:extLst>
          </p:cNvPr>
          <p:cNvSpPr>
            <a:spLocks noGrp="1"/>
          </p:cNvSpPr>
          <p:nvPr>
            <p:ph type="title"/>
          </p:nvPr>
        </p:nvSpPr>
        <p:spPr>
          <a:xfrm>
            <a:off x="838200" y="0"/>
            <a:ext cx="10515600" cy="897148"/>
          </a:xfrm>
        </p:spPr>
        <p:txBody>
          <a:bodyPr>
            <a:normAutofit/>
          </a:bodyPr>
          <a:lstStyle/>
          <a:p>
            <a:pPr algn="ctr"/>
            <a:r>
              <a:rPr lang="en-US" sz="3200" b="1" dirty="0"/>
              <a:t>Case scenario 2</a:t>
            </a:r>
          </a:p>
        </p:txBody>
      </p:sp>
    </p:spTree>
    <p:extLst>
      <p:ext uri="{BB962C8B-B14F-4D97-AF65-F5344CB8AC3E}">
        <p14:creationId xmlns:p14="http://schemas.microsoft.com/office/powerpoint/2010/main" val="2201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7D297-56A8-47CB-9A35-535046EDDB2D}"/>
              </a:ext>
            </a:extLst>
          </p:cNvPr>
          <p:cNvSpPr>
            <a:spLocks noGrp="1"/>
          </p:cNvSpPr>
          <p:nvPr>
            <p:ph type="title"/>
          </p:nvPr>
        </p:nvSpPr>
        <p:spPr/>
        <p:txBody>
          <a:bodyPr/>
          <a:lstStyle/>
          <a:p>
            <a:r>
              <a:rPr lang="en-US" dirty="0"/>
              <a:t>Why </a:t>
            </a:r>
            <a:r>
              <a:rPr lang="en-US" dirty="0" err="1"/>
              <a:t>CoD</a:t>
            </a:r>
            <a:r>
              <a:rPr lang="en-US" dirty="0"/>
              <a:t> is important</a:t>
            </a:r>
          </a:p>
        </p:txBody>
      </p:sp>
      <p:sp>
        <p:nvSpPr>
          <p:cNvPr id="3" name="Content Placeholder 2">
            <a:extLst>
              <a:ext uri="{FF2B5EF4-FFF2-40B4-BE49-F238E27FC236}">
                <a16:creationId xmlns:a16="http://schemas.microsoft.com/office/drawing/2014/main" id="{77EE896B-77A5-4E9C-ABAA-62AD4A8982E4}"/>
              </a:ext>
            </a:extLst>
          </p:cNvPr>
          <p:cNvSpPr>
            <a:spLocks noGrp="1"/>
          </p:cNvSpPr>
          <p:nvPr>
            <p:ph idx="1"/>
          </p:nvPr>
        </p:nvSpPr>
        <p:spPr/>
        <p:txBody>
          <a:bodyPr/>
          <a:lstStyle/>
          <a:p>
            <a:r>
              <a:rPr lang="en-US" dirty="0"/>
              <a:t>Social purposes: </a:t>
            </a:r>
          </a:p>
          <a:p>
            <a:r>
              <a:rPr lang="en-US" dirty="0"/>
              <a:t>Statistical purposes:</a:t>
            </a:r>
          </a:p>
          <a:p>
            <a:r>
              <a:rPr lang="en-US" dirty="0"/>
              <a:t>Guide resource allocation</a:t>
            </a:r>
          </a:p>
          <a:p>
            <a:r>
              <a:rPr lang="en-US" dirty="0"/>
              <a:t>Disease trends</a:t>
            </a:r>
          </a:p>
          <a:p>
            <a:r>
              <a:rPr lang="en-US" dirty="0"/>
              <a:t>National data base</a:t>
            </a:r>
          </a:p>
        </p:txBody>
      </p:sp>
      <p:sp>
        <p:nvSpPr>
          <p:cNvPr id="5" name="Slide Number Placeholder 4">
            <a:extLst>
              <a:ext uri="{FF2B5EF4-FFF2-40B4-BE49-F238E27FC236}">
                <a16:creationId xmlns:a16="http://schemas.microsoft.com/office/drawing/2014/main" id="{9282B0E8-3E2D-40B6-ADC3-06BB4CB4EC2A}"/>
              </a:ext>
            </a:extLst>
          </p:cNvPr>
          <p:cNvSpPr>
            <a:spLocks noGrp="1"/>
          </p:cNvSpPr>
          <p:nvPr>
            <p:ph type="sldNum" sz="quarter" idx="12"/>
          </p:nvPr>
        </p:nvSpPr>
        <p:spPr/>
        <p:txBody>
          <a:bodyPr/>
          <a:lstStyle/>
          <a:p>
            <a:fld id="{0FF54DE5-C571-48E8-A5BC-B369434E2F44}" type="slidenum">
              <a:rPr lang="en-US" smtClean="0"/>
              <a:pPr/>
              <a:t>4</a:t>
            </a:fld>
            <a:endParaRPr lang="en-US"/>
          </a:p>
        </p:txBody>
      </p:sp>
    </p:spTree>
    <p:extLst>
      <p:ext uri="{BB962C8B-B14F-4D97-AF65-F5344CB8AC3E}">
        <p14:creationId xmlns:p14="http://schemas.microsoft.com/office/powerpoint/2010/main" val="175133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43551-24C8-43C9-AC89-1F04D287BA34}"/>
              </a:ext>
            </a:extLst>
          </p:cNvPr>
          <p:cNvSpPr>
            <a:spLocks noGrp="1"/>
          </p:cNvSpPr>
          <p:nvPr>
            <p:ph idx="1"/>
          </p:nvPr>
        </p:nvSpPr>
        <p:spPr>
          <a:xfrm>
            <a:off x="609600" y="804672"/>
            <a:ext cx="11070566" cy="5766815"/>
          </a:xfrm>
        </p:spPr>
        <p:txBody>
          <a:bodyPr>
            <a:normAutofit fontScale="92500" lnSpcReduction="20000"/>
          </a:bodyPr>
          <a:lstStyle/>
          <a:p>
            <a:pPr marL="0" indent="0">
              <a:buNone/>
            </a:pPr>
            <a:r>
              <a:rPr lang="en-US" dirty="0"/>
              <a:t>A 30-year-old COVID positive woman at 7 months of her pregnancy. She has ruptured uterus and dies of hypovolemic shock.</a:t>
            </a:r>
          </a:p>
          <a:p>
            <a:pPr marL="0" indent="0">
              <a:buNone/>
            </a:pPr>
            <a:endParaRPr lang="en-US" dirty="0"/>
          </a:p>
          <a:p>
            <a:pPr marL="0" indent="0">
              <a:buNone/>
            </a:pPr>
            <a:r>
              <a:rPr lang="en-US" dirty="0"/>
              <a:t>a. Type of death: </a:t>
            </a:r>
          </a:p>
          <a:p>
            <a:pPr marL="0" indent="0">
              <a:buNone/>
            </a:pPr>
            <a:r>
              <a:rPr lang="en-US" dirty="0"/>
              <a:t>	Direct maternal</a:t>
            </a:r>
          </a:p>
          <a:p>
            <a:pPr marL="0" indent="0">
              <a:buNone/>
            </a:pPr>
            <a:r>
              <a:rPr lang="en-US" dirty="0"/>
              <a:t>b. Direct / Final cause of deaths: </a:t>
            </a:r>
          </a:p>
          <a:p>
            <a:pPr marL="0" indent="0">
              <a:buNone/>
            </a:pPr>
            <a:r>
              <a:rPr lang="en-US" dirty="0"/>
              <a:t>	Hypovolemic shock</a:t>
            </a:r>
          </a:p>
          <a:p>
            <a:pPr marL="0" indent="0">
              <a:buNone/>
            </a:pPr>
            <a:r>
              <a:rPr lang="en-US" dirty="0"/>
              <a:t>c. Antecedent cause: </a:t>
            </a:r>
          </a:p>
          <a:p>
            <a:pPr marL="0" indent="0">
              <a:buNone/>
            </a:pPr>
            <a:r>
              <a:rPr lang="en-US" dirty="0"/>
              <a:t>	APH</a:t>
            </a:r>
          </a:p>
          <a:p>
            <a:pPr marL="0" indent="0">
              <a:buNone/>
            </a:pPr>
            <a:r>
              <a:rPr lang="en-US" dirty="0"/>
              <a:t>d. Underlying / Primary cause: </a:t>
            </a:r>
          </a:p>
          <a:p>
            <a:pPr marL="0" indent="0">
              <a:buNone/>
            </a:pPr>
            <a:r>
              <a:rPr lang="en-US" dirty="0"/>
              <a:t>	Ruptured uterus</a:t>
            </a:r>
          </a:p>
          <a:p>
            <a:pPr marL="0" indent="0">
              <a:buNone/>
            </a:pPr>
            <a:r>
              <a:rPr lang="en-US" dirty="0"/>
              <a:t>e. Contributory cause: </a:t>
            </a:r>
          </a:p>
          <a:p>
            <a:pPr marL="0" indent="0">
              <a:buNone/>
            </a:pPr>
            <a:r>
              <a:rPr lang="en-US" dirty="0"/>
              <a:t>	COVID positive</a:t>
            </a:r>
          </a:p>
          <a:p>
            <a:pPr marL="0" indent="0">
              <a:buNone/>
            </a:pPr>
            <a:r>
              <a:rPr lang="en-US" dirty="0"/>
              <a:t>ICD-MM: 3- Obstetric hemorrhage</a:t>
            </a:r>
          </a:p>
          <a:p>
            <a:pPr marL="0" indent="0">
              <a:buNone/>
            </a:pPr>
            <a:endParaRPr lang="en-US" dirty="0"/>
          </a:p>
        </p:txBody>
      </p:sp>
      <p:sp>
        <p:nvSpPr>
          <p:cNvPr id="4" name="Title 1">
            <a:extLst>
              <a:ext uri="{FF2B5EF4-FFF2-40B4-BE49-F238E27FC236}">
                <a16:creationId xmlns:a16="http://schemas.microsoft.com/office/drawing/2014/main" id="{823C1865-44A1-42D7-A0EC-019EA8781F21}"/>
              </a:ext>
            </a:extLst>
          </p:cNvPr>
          <p:cNvSpPr>
            <a:spLocks noGrp="1"/>
          </p:cNvSpPr>
          <p:nvPr>
            <p:ph type="title"/>
          </p:nvPr>
        </p:nvSpPr>
        <p:spPr>
          <a:xfrm>
            <a:off x="838200" y="0"/>
            <a:ext cx="10515600" cy="897148"/>
          </a:xfrm>
        </p:spPr>
        <p:txBody>
          <a:bodyPr>
            <a:normAutofit/>
          </a:bodyPr>
          <a:lstStyle/>
          <a:p>
            <a:pPr algn="ctr"/>
            <a:r>
              <a:rPr lang="en-US" sz="3200" b="1" dirty="0"/>
              <a:t>Case scenario 3</a:t>
            </a:r>
          </a:p>
        </p:txBody>
      </p:sp>
    </p:spTree>
    <p:extLst>
      <p:ext uri="{BB962C8B-B14F-4D97-AF65-F5344CB8AC3E}">
        <p14:creationId xmlns:p14="http://schemas.microsoft.com/office/powerpoint/2010/main" val="414030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43551-24C8-43C9-AC89-1F04D287BA34}"/>
              </a:ext>
            </a:extLst>
          </p:cNvPr>
          <p:cNvSpPr>
            <a:spLocks noGrp="1"/>
          </p:cNvSpPr>
          <p:nvPr>
            <p:ph idx="1"/>
          </p:nvPr>
        </p:nvSpPr>
        <p:spPr>
          <a:xfrm>
            <a:off x="487680" y="897148"/>
            <a:ext cx="11192486" cy="5649956"/>
          </a:xfrm>
        </p:spPr>
        <p:txBody>
          <a:bodyPr>
            <a:normAutofit fontScale="85000" lnSpcReduction="20000"/>
          </a:bodyPr>
          <a:lstStyle/>
          <a:p>
            <a:pPr marL="0" indent="0">
              <a:buNone/>
            </a:pPr>
            <a:r>
              <a:rPr lang="en-US" dirty="0"/>
              <a:t>A 25-year-old woman has prolonged labor. She delivers a live a baby via </a:t>
            </a:r>
            <a:r>
              <a:rPr lang="en-US" dirty="0" err="1"/>
              <a:t>Em</a:t>
            </a:r>
            <a:r>
              <a:rPr lang="en-US" dirty="0"/>
              <a:t>. LSCS. On 2</a:t>
            </a:r>
            <a:r>
              <a:rPr lang="en-US" baseline="30000" dirty="0"/>
              <a:t>nd</a:t>
            </a:r>
            <a:r>
              <a:rPr lang="en-US" dirty="0"/>
              <a:t> post-op day, she has sudden </a:t>
            </a:r>
            <a:r>
              <a:rPr lang="en-US" dirty="0" err="1"/>
              <a:t>SoB</a:t>
            </a:r>
            <a:r>
              <a:rPr lang="en-US" dirty="0"/>
              <a:t>. O/E: B/L coarse </a:t>
            </a:r>
            <a:r>
              <a:rPr lang="en-US" dirty="0" err="1"/>
              <a:t>crepts</a:t>
            </a:r>
            <a:r>
              <a:rPr lang="en-US" dirty="0"/>
              <a:t>. She collapses and could not be revived. </a:t>
            </a:r>
          </a:p>
          <a:p>
            <a:pPr marL="0" indent="0">
              <a:buNone/>
            </a:pPr>
            <a:endParaRPr lang="en-US" dirty="0"/>
          </a:p>
          <a:p>
            <a:pPr marL="0" indent="0">
              <a:buNone/>
            </a:pPr>
            <a:r>
              <a:rPr lang="en-US" dirty="0"/>
              <a:t>a. Type of death: </a:t>
            </a:r>
          </a:p>
          <a:p>
            <a:pPr marL="0" indent="0">
              <a:buNone/>
            </a:pPr>
            <a:r>
              <a:rPr lang="en-US" dirty="0"/>
              <a:t>	Direct maternal</a:t>
            </a:r>
          </a:p>
          <a:p>
            <a:pPr marL="0" indent="0">
              <a:buNone/>
            </a:pPr>
            <a:r>
              <a:rPr lang="en-US" dirty="0"/>
              <a:t>b. Direct / Final cause of deaths: </a:t>
            </a:r>
          </a:p>
          <a:p>
            <a:pPr marL="0" indent="0">
              <a:buNone/>
            </a:pPr>
            <a:r>
              <a:rPr lang="en-US" dirty="0"/>
              <a:t>	Respiratory failure</a:t>
            </a:r>
          </a:p>
          <a:p>
            <a:pPr marL="0" indent="0">
              <a:buNone/>
            </a:pPr>
            <a:r>
              <a:rPr lang="en-US" dirty="0"/>
              <a:t>c. Antecedent cause: </a:t>
            </a:r>
          </a:p>
          <a:p>
            <a:pPr marL="0" indent="0">
              <a:buNone/>
            </a:pPr>
            <a:r>
              <a:rPr lang="en-US" dirty="0"/>
              <a:t>	Pulmonary edema</a:t>
            </a:r>
          </a:p>
          <a:p>
            <a:pPr marL="0" indent="0">
              <a:buNone/>
            </a:pPr>
            <a:r>
              <a:rPr lang="en-US" dirty="0"/>
              <a:t>d. Underlying / Primary cause: </a:t>
            </a:r>
          </a:p>
          <a:p>
            <a:pPr marL="0" indent="0">
              <a:buNone/>
            </a:pPr>
            <a:r>
              <a:rPr lang="en-US" dirty="0"/>
              <a:t>	Pulmonary embolism</a:t>
            </a:r>
          </a:p>
          <a:p>
            <a:pPr marL="0" indent="0">
              <a:buNone/>
            </a:pPr>
            <a:r>
              <a:rPr lang="en-US" dirty="0"/>
              <a:t>e. Contributory cause: None identified</a:t>
            </a:r>
          </a:p>
          <a:p>
            <a:pPr marL="0" indent="0">
              <a:buNone/>
            </a:pPr>
            <a:r>
              <a:rPr lang="en-US" dirty="0"/>
              <a:t>	</a:t>
            </a:r>
          </a:p>
          <a:p>
            <a:pPr marL="0" indent="0">
              <a:buNone/>
            </a:pPr>
            <a:r>
              <a:rPr lang="en-US" dirty="0"/>
              <a:t>ICD-MM: 5- Other obstetric complications</a:t>
            </a:r>
          </a:p>
          <a:p>
            <a:pPr marL="0" indent="0">
              <a:buNone/>
            </a:pPr>
            <a:endParaRPr lang="en-US" dirty="0"/>
          </a:p>
        </p:txBody>
      </p:sp>
      <p:sp>
        <p:nvSpPr>
          <p:cNvPr id="4" name="Title 1">
            <a:extLst>
              <a:ext uri="{FF2B5EF4-FFF2-40B4-BE49-F238E27FC236}">
                <a16:creationId xmlns:a16="http://schemas.microsoft.com/office/drawing/2014/main" id="{823C1865-44A1-42D7-A0EC-019EA8781F21}"/>
              </a:ext>
            </a:extLst>
          </p:cNvPr>
          <p:cNvSpPr>
            <a:spLocks noGrp="1"/>
          </p:cNvSpPr>
          <p:nvPr>
            <p:ph type="title"/>
          </p:nvPr>
        </p:nvSpPr>
        <p:spPr>
          <a:xfrm>
            <a:off x="838200" y="96501"/>
            <a:ext cx="10515600" cy="755904"/>
          </a:xfrm>
        </p:spPr>
        <p:txBody>
          <a:bodyPr>
            <a:normAutofit/>
          </a:bodyPr>
          <a:lstStyle/>
          <a:p>
            <a:pPr algn="ctr"/>
            <a:r>
              <a:rPr lang="en-US" sz="3200" b="1" dirty="0"/>
              <a:t>Case scenario 4</a:t>
            </a:r>
          </a:p>
        </p:txBody>
      </p:sp>
    </p:spTree>
    <p:extLst>
      <p:ext uri="{BB962C8B-B14F-4D97-AF65-F5344CB8AC3E}">
        <p14:creationId xmlns:p14="http://schemas.microsoft.com/office/powerpoint/2010/main" val="258443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43551-24C8-43C9-AC89-1F04D287BA34}"/>
              </a:ext>
            </a:extLst>
          </p:cNvPr>
          <p:cNvSpPr>
            <a:spLocks noGrp="1"/>
          </p:cNvSpPr>
          <p:nvPr>
            <p:ph idx="1"/>
          </p:nvPr>
        </p:nvSpPr>
        <p:spPr>
          <a:xfrm>
            <a:off x="463296" y="897148"/>
            <a:ext cx="11423904" cy="5698724"/>
          </a:xfrm>
        </p:spPr>
        <p:txBody>
          <a:bodyPr>
            <a:normAutofit fontScale="85000" lnSpcReduction="20000"/>
          </a:bodyPr>
          <a:lstStyle/>
          <a:p>
            <a:pPr marL="0" indent="0">
              <a:buNone/>
            </a:pPr>
            <a:r>
              <a:rPr lang="en-US" dirty="0"/>
              <a:t>A 35-year-old woman has obstructed labor. She delivers a live a baby via </a:t>
            </a:r>
            <a:r>
              <a:rPr lang="en-US" dirty="0" err="1"/>
              <a:t>Em</a:t>
            </a:r>
            <a:r>
              <a:rPr lang="en-US" dirty="0"/>
              <a:t>. LSCS under GA administered by an inexperienced anesthetic assistant. She has difficulty in breathing and does not revive after surgery. She had a H/O bronchial asthma. </a:t>
            </a:r>
          </a:p>
          <a:p>
            <a:pPr marL="0" indent="0">
              <a:buNone/>
            </a:pPr>
            <a:endParaRPr lang="en-US" dirty="0"/>
          </a:p>
          <a:p>
            <a:pPr marL="0" indent="0">
              <a:buNone/>
            </a:pPr>
            <a:r>
              <a:rPr lang="en-US" dirty="0"/>
              <a:t>a. Type of death: </a:t>
            </a:r>
          </a:p>
          <a:p>
            <a:pPr marL="0" indent="0">
              <a:buNone/>
            </a:pPr>
            <a:r>
              <a:rPr lang="en-US" dirty="0"/>
              <a:t>	Direct maternal</a:t>
            </a:r>
          </a:p>
          <a:p>
            <a:pPr marL="0" indent="0">
              <a:buNone/>
            </a:pPr>
            <a:r>
              <a:rPr lang="en-US" dirty="0"/>
              <a:t>b. Direct / Final cause of deaths: </a:t>
            </a:r>
          </a:p>
          <a:p>
            <a:pPr marL="0" indent="0">
              <a:buNone/>
            </a:pPr>
            <a:r>
              <a:rPr lang="en-US" dirty="0"/>
              <a:t>	Respiratory failure</a:t>
            </a:r>
          </a:p>
          <a:p>
            <a:pPr marL="0" indent="0">
              <a:buNone/>
            </a:pPr>
            <a:r>
              <a:rPr lang="en-US" dirty="0"/>
              <a:t>c. Antecedent cause: -</a:t>
            </a:r>
          </a:p>
          <a:p>
            <a:pPr marL="0" indent="0">
              <a:buNone/>
            </a:pPr>
            <a:r>
              <a:rPr lang="en-US" dirty="0"/>
              <a:t>	</a:t>
            </a:r>
          </a:p>
          <a:p>
            <a:pPr marL="0" indent="0">
              <a:buNone/>
            </a:pPr>
            <a:r>
              <a:rPr lang="en-US" dirty="0"/>
              <a:t>d. Underlying / Primary cause: </a:t>
            </a:r>
          </a:p>
          <a:p>
            <a:pPr marL="0" indent="0">
              <a:buNone/>
            </a:pPr>
            <a:r>
              <a:rPr lang="en-US" dirty="0"/>
              <a:t>	Complications of anesthesia</a:t>
            </a:r>
          </a:p>
          <a:p>
            <a:pPr marL="0" indent="0">
              <a:buNone/>
            </a:pPr>
            <a:r>
              <a:rPr lang="en-US" dirty="0"/>
              <a:t>e. Contributory cause: Bronchial Asthma</a:t>
            </a:r>
          </a:p>
          <a:p>
            <a:pPr marL="0" indent="0">
              <a:buNone/>
            </a:pPr>
            <a:r>
              <a:rPr lang="en-US" dirty="0"/>
              <a:t>	</a:t>
            </a:r>
          </a:p>
          <a:p>
            <a:pPr marL="0" indent="0">
              <a:buNone/>
            </a:pPr>
            <a:r>
              <a:rPr lang="en-US" dirty="0"/>
              <a:t>ICD-MM: 6- Unanticipated complications of management</a:t>
            </a:r>
          </a:p>
          <a:p>
            <a:pPr marL="0" indent="0">
              <a:buNone/>
            </a:pPr>
            <a:endParaRPr lang="en-US" dirty="0"/>
          </a:p>
        </p:txBody>
      </p:sp>
      <p:sp>
        <p:nvSpPr>
          <p:cNvPr id="4" name="Title 1">
            <a:extLst>
              <a:ext uri="{FF2B5EF4-FFF2-40B4-BE49-F238E27FC236}">
                <a16:creationId xmlns:a16="http://schemas.microsoft.com/office/drawing/2014/main" id="{823C1865-44A1-42D7-A0EC-019EA8781F21}"/>
              </a:ext>
            </a:extLst>
          </p:cNvPr>
          <p:cNvSpPr>
            <a:spLocks noGrp="1"/>
          </p:cNvSpPr>
          <p:nvPr>
            <p:ph type="title"/>
          </p:nvPr>
        </p:nvSpPr>
        <p:spPr>
          <a:xfrm>
            <a:off x="838200" y="0"/>
            <a:ext cx="10515600" cy="897148"/>
          </a:xfrm>
        </p:spPr>
        <p:txBody>
          <a:bodyPr>
            <a:normAutofit/>
          </a:bodyPr>
          <a:lstStyle/>
          <a:p>
            <a:pPr algn="ctr"/>
            <a:r>
              <a:rPr lang="en-US" sz="3200" b="1" dirty="0"/>
              <a:t>Case scenario 5</a:t>
            </a:r>
          </a:p>
        </p:txBody>
      </p:sp>
    </p:spTree>
    <p:extLst>
      <p:ext uri="{BB962C8B-B14F-4D97-AF65-F5344CB8AC3E}">
        <p14:creationId xmlns:p14="http://schemas.microsoft.com/office/powerpoint/2010/main" val="89361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171907"/>
            <a:ext cx="6229883"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r>
              <a:rPr lang="en-US" dirty="0">
                <a:solidFill>
                  <a:schemeClr val="bg1"/>
                </a:solidFill>
              </a:rPr>
              <a:t>Maternal and Perinatal Death Surveillance and Response [MPDSR]</a:t>
            </a:r>
            <a:br>
              <a:rPr lang="en-US" sz="9600" dirty="0">
                <a:solidFill>
                  <a:schemeClr val="bg1"/>
                </a:solidFill>
              </a:rPr>
            </a:br>
            <a:br>
              <a:rPr lang="en-US" dirty="0">
                <a:solidFill>
                  <a:schemeClr val="bg1"/>
                </a:solidFill>
              </a:rPr>
            </a:br>
            <a:r>
              <a:rPr lang="en-US" sz="4400">
                <a:solidFill>
                  <a:schemeClr val="bg1"/>
                </a:solidFill>
              </a:rPr>
              <a:t>-</a:t>
            </a:r>
            <a:r>
              <a:rPr lang="en-US" sz="3600">
                <a:solidFill>
                  <a:schemeClr val="bg1"/>
                </a:solidFill>
                <a:cs typeface="Calibri" pitchFamily="34" charset="0"/>
              </a:rPr>
              <a:t> ICD-PM</a:t>
            </a:r>
            <a:r>
              <a:rPr lang="en-US" sz="3600">
                <a:solidFill>
                  <a:schemeClr val="bg1"/>
                </a:solidFill>
              </a:rPr>
              <a:t>-</a:t>
            </a:r>
            <a:endParaRPr lang="en-US" sz="3600" dirty="0">
              <a:solidFill>
                <a:schemeClr val="bg1"/>
              </a:solidFill>
            </a:endParaRPr>
          </a:p>
        </p:txBody>
      </p:sp>
      <p:pic>
        <p:nvPicPr>
          <p:cNvPr id="6" name="Picture 5">
            <a:extLst>
              <a:ext uri="{FF2B5EF4-FFF2-40B4-BE49-F238E27FC236}">
                <a16:creationId xmlns:a16="http://schemas.microsoft.com/office/drawing/2014/main" id="{F89FA932-BE84-40FB-AD08-DDEB34C1CA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3738" y="171907"/>
            <a:ext cx="4679559"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F9646ED-5AC0-49D2-8C17-BFFB2A5F41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9900" y="5108215"/>
            <a:ext cx="629708" cy="483130"/>
          </a:xfrm>
          <a:prstGeom prst="rect">
            <a:avLst/>
          </a:prstGeom>
          <a:noFill/>
          <a:ln>
            <a:noFill/>
          </a:ln>
        </p:spPr>
      </p:pic>
      <p:sp>
        <p:nvSpPr>
          <p:cNvPr id="8" name="TextBox 7">
            <a:extLst>
              <a:ext uri="{FF2B5EF4-FFF2-40B4-BE49-F238E27FC236}">
                <a16:creationId xmlns:a16="http://schemas.microsoft.com/office/drawing/2014/main" id="{379D0E90-5A84-4B9A-88C8-0BE18B825DAF}"/>
              </a:ext>
            </a:extLst>
          </p:cNvPr>
          <p:cNvSpPr txBox="1"/>
          <p:nvPr/>
        </p:nvSpPr>
        <p:spPr>
          <a:xfrm>
            <a:off x="5307018" y="5656036"/>
            <a:ext cx="3607019" cy="1077218"/>
          </a:xfrm>
          <a:prstGeom prst="rect">
            <a:avLst/>
          </a:prstGeom>
          <a:noFill/>
        </p:spPr>
        <p:txBody>
          <a:bodyPr wrap="square" rtlCol="0">
            <a:spAutoFit/>
          </a:bodyPr>
          <a:lstStyle/>
          <a:p>
            <a:pPr algn="ctr"/>
            <a:r>
              <a:rPr lang="ne-NP" sz="1600" dirty="0">
                <a:solidFill>
                  <a:srgbClr val="FF0000"/>
                </a:solidFill>
              </a:rPr>
              <a:t>नेपाल सरकार</a:t>
            </a:r>
          </a:p>
          <a:p>
            <a:pPr algn="ctr"/>
            <a:r>
              <a:rPr lang="ne-NP" sz="1600" dirty="0">
                <a:solidFill>
                  <a:srgbClr val="FF0000"/>
                </a:solidFill>
              </a:rPr>
              <a:t>स्वास्थ्य तथा जनसंख्या मंत्रालय</a:t>
            </a:r>
          </a:p>
          <a:p>
            <a:pPr algn="ctr"/>
            <a:r>
              <a:rPr lang="ne-NP" sz="1600" dirty="0">
                <a:solidFill>
                  <a:srgbClr val="FF0000"/>
                </a:solidFill>
              </a:rPr>
              <a:t>स्वास्थ्य सेवा विभाग</a:t>
            </a:r>
          </a:p>
          <a:p>
            <a:pPr algn="ctr"/>
            <a:r>
              <a:rPr lang="ne-NP" sz="1600" dirty="0">
                <a:solidFill>
                  <a:srgbClr val="FF0000"/>
                </a:solidFill>
              </a:rPr>
              <a:t>परिवार कल्याण महाशाखा</a:t>
            </a:r>
            <a:endParaRPr lang="en-US" sz="1600" dirty="0">
              <a:solidFill>
                <a:srgbClr val="FF0000"/>
              </a:solidFill>
            </a:endParaRPr>
          </a:p>
        </p:txBody>
      </p:sp>
      <p:sp>
        <p:nvSpPr>
          <p:cNvPr id="9" name="Oval 8">
            <a:extLst>
              <a:ext uri="{FF2B5EF4-FFF2-40B4-BE49-F238E27FC236}">
                <a16:creationId xmlns:a16="http://schemas.microsoft.com/office/drawing/2014/main" id="{B42BE239-68BF-4F08-BD67-AE1F0F9EB56E}"/>
              </a:ext>
            </a:extLst>
          </p:cNvPr>
          <p:cNvSpPr/>
          <p:nvPr/>
        </p:nvSpPr>
        <p:spPr>
          <a:xfrm>
            <a:off x="9143999"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nvGrpSpPr>
          <p:cNvPr id="2" name="Group 1">
            <a:extLst>
              <a:ext uri="{FF2B5EF4-FFF2-40B4-BE49-F238E27FC236}">
                <a16:creationId xmlns:a16="http://schemas.microsoft.com/office/drawing/2014/main" id="{0B36B568-DB51-4015-BD89-7078D06BD88E}"/>
              </a:ext>
            </a:extLst>
          </p:cNvPr>
          <p:cNvGrpSpPr/>
          <p:nvPr/>
        </p:nvGrpSpPr>
        <p:grpSpPr>
          <a:xfrm>
            <a:off x="7573616" y="171907"/>
            <a:ext cx="4679559" cy="4817536"/>
            <a:chOff x="7573616" y="171907"/>
            <a:chExt cx="4679559" cy="4817536"/>
          </a:xfrm>
        </p:grpSpPr>
        <p:pic>
          <p:nvPicPr>
            <p:cNvPr id="10" name="Picture 9">
              <a:extLst>
                <a:ext uri="{FF2B5EF4-FFF2-40B4-BE49-F238E27FC236}">
                  <a16:creationId xmlns:a16="http://schemas.microsoft.com/office/drawing/2014/main" id="{9FD982AB-4CE6-49BE-901C-24AEDE8AF5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73616" y="171907"/>
              <a:ext cx="4679559"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836BC61B-BEAE-4342-B564-1ACFE1B190D3}"/>
                </a:ext>
              </a:extLst>
            </p:cNvPr>
            <p:cNvSpPr/>
            <p:nvPr/>
          </p:nvSpPr>
          <p:spPr>
            <a:xfrm>
              <a:off x="9163877"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259624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ED191899-DA91-457F-9270-A8F357B167D7}"/>
              </a:ext>
            </a:extLst>
          </p:cNvPr>
          <p:cNvSpPr>
            <a:spLocks noChangeArrowheads="1"/>
          </p:cNvSpPr>
          <p:nvPr/>
        </p:nvSpPr>
        <p:spPr bwMode="auto">
          <a:xfrm>
            <a:off x="1570382" y="20756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3">
            <a:extLst>
              <a:ext uri="{FF2B5EF4-FFF2-40B4-BE49-F238E27FC236}">
                <a16:creationId xmlns:a16="http://schemas.microsoft.com/office/drawing/2014/main" id="{223AF494-546E-49B6-B4BB-BDFBE38F53D0}"/>
              </a:ext>
            </a:extLst>
          </p:cNvPr>
          <p:cNvSpPr>
            <a:spLocks noChangeArrowheads="1"/>
          </p:cNvSpPr>
          <p:nvPr/>
        </p:nvSpPr>
        <p:spPr bwMode="auto">
          <a:xfrm>
            <a:off x="1570382" y="57809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a:extLst>
              <a:ext uri="{FF2B5EF4-FFF2-40B4-BE49-F238E27FC236}">
                <a16:creationId xmlns:a16="http://schemas.microsoft.com/office/drawing/2014/main" id="{C4B0A9E9-199F-490F-82AF-5632127BED23}"/>
              </a:ext>
            </a:extLst>
          </p:cNvPr>
          <p:cNvPicPr>
            <a:picLocks noChangeAspect="1"/>
          </p:cNvPicPr>
          <p:nvPr/>
        </p:nvPicPr>
        <p:blipFill>
          <a:blip r:embed="rId2"/>
          <a:stretch>
            <a:fillRect/>
          </a:stretch>
        </p:blipFill>
        <p:spPr>
          <a:xfrm>
            <a:off x="371682" y="233776"/>
            <a:ext cx="11396248" cy="6605857"/>
          </a:xfrm>
          <a:prstGeom prst="rect">
            <a:avLst/>
          </a:prstGeom>
        </p:spPr>
      </p:pic>
    </p:spTree>
    <p:extLst>
      <p:ext uri="{BB962C8B-B14F-4D97-AF65-F5344CB8AC3E}">
        <p14:creationId xmlns:p14="http://schemas.microsoft.com/office/powerpoint/2010/main" val="2105631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69FB77-02EE-4F2A-8265-6E66DFA7A6E0}"/>
              </a:ext>
            </a:extLst>
          </p:cNvPr>
          <p:cNvPicPr>
            <a:picLocks noChangeAspect="1"/>
          </p:cNvPicPr>
          <p:nvPr/>
        </p:nvPicPr>
        <p:blipFill>
          <a:blip r:embed="rId3"/>
          <a:stretch>
            <a:fillRect/>
          </a:stretch>
        </p:blipFill>
        <p:spPr>
          <a:xfrm>
            <a:off x="936038" y="246279"/>
            <a:ext cx="10439098" cy="6438949"/>
          </a:xfrm>
          <a:prstGeom prst="rect">
            <a:avLst/>
          </a:prstGeom>
        </p:spPr>
      </p:pic>
    </p:spTree>
    <p:extLst>
      <p:ext uri="{BB962C8B-B14F-4D97-AF65-F5344CB8AC3E}">
        <p14:creationId xmlns:p14="http://schemas.microsoft.com/office/powerpoint/2010/main" val="2504883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2C47-8A2F-4BC2-ADF4-7EF743A4A4EB}"/>
              </a:ext>
            </a:extLst>
          </p:cNvPr>
          <p:cNvSpPr>
            <a:spLocks noGrp="1"/>
          </p:cNvSpPr>
          <p:nvPr>
            <p:ph type="title"/>
          </p:nvPr>
        </p:nvSpPr>
        <p:spPr>
          <a:xfrm>
            <a:off x="838200" y="2551734"/>
            <a:ext cx="10515600" cy="1325563"/>
          </a:xfrm>
        </p:spPr>
        <p:txBody>
          <a:bodyPr/>
          <a:lstStyle/>
          <a:p>
            <a:pPr algn="ctr"/>
            <a:r>
              <a:rPr lang="en-US" b="1" dirty="0"/>
              <a:t>Example of Causes of Perinatal Death</a:t>
            </a:r>
            <a:endParaRPr lang="en-US" dirty="0"/>
          </a:p>
        </p:txBody>
      </p:sp>
    </p:spTree>
    <p:extLst>
      <p:ext uri="{BB962C8B-B14F-4D97-AF65-F5344CB8AC3E}">
        <p14:creationId xmlns:p14="http://schemas.microsoft.com/office/powerpoint/2010/main" val="4001724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8421-1773-430B-97A2-7AABFA117B6B}"/>
              </a:ext>
            </a:extLst>
          </p:cNvPr>
          <p:cNvSpPr>
            <a:spLocks noGrp="1"/>
          </p:cNvSpPr>
          <p:nvPr>
            <p:ph type="title"/>
          </p:nvPr>
        </p:nvSpPr>
        <p:spPr>
          <a:xfrm>
            <a:off x="838200" y="168177"/>
            <a:ext cx="10515600" cy="647749"/>
          </a:xfrm>
        </p:spPr>
        <p:txBody>
          <a:bodyPr>
            <a:normAutofit/>
          </a:bodyPr>
          <a:lstStyle/>
          <a:p>
            <a:pPr algn="ctr"/>
            <a:r>
              <a:rPr lang="en-US" sz="3200" b="1" dirty="0"/>
              <a:t>How to classify according to ICD-PM classification</a:t>
            </a:r>
          </a:p>
        </p:txBody>
      </p:sp>
      <p:sp>
        <p:nvSpPr>
          <p:cNvPr id="3" name="Content Placeholder 2">
            <a:extLst>
              <a:ext uri="{FF2B5EF4-FFF2-40B4-BE49-F238E27FC236}">
                <a16:creationId xmlns:a16="http://schemas.microsoft.com/office/drawing/2014/main" id="{E8D4EBD4-2ED1-4EC4-A7FF-B01196E52B69}"/>
              </a:ext>
            </a:extLst>
          </p:cNvPr>
          <p:cNvSpPr>
            <a:spLocks noGrp="1"/>
          </p:cNvSpPr>
          <p:nvPr>
            <p:ph idx="1"/>
          </p:nvPr>
        </p:nvSpPr>
        <p:spPr>
          <a:xfrm>
            <a:off x="627888" y="1024128"/>
            <a:ext cx="10936224" cy="5522976"/>
          </a:xfrm>
        </p:spPr>
        <p:txBody>
          <a:bodyPr>
            <a:normAutofit fontScale="92500" lnSpcReduction="10000"/>
          </a:bodyPr>
          <a:lstStyle/>
          <a:p>
            <a:pPr marL="0" indent="0">
              <a:buNone/>
            </a:pPr>
            <a:r>
              <a:rPr lang="en-US" dirty="0"/>
              <a:t>1. Identify type of perinatal death:</a:t>
            </a:r>
          </a:p>
          <a:p>
            <a:pPr marL="0" indent="0">
              <a:buNone/>
            </a:pPr>
            <a:r>
              <a:rPr lang="en-US" dirty="0"/>
              <a:t>	Antepartum: before the onset of labour </a:t>
            </a:r>
          </a:p>
          <a:p>
            <a:pPr marL="0" indent="0">
              <a:buNone/>
            </a:pPr>
            <a:r>
              <a:rPr lang="en-US" dirty="0"/>
              <a:t>	Intrapartum: after the onset of labour and before delivery</a:t>
            </a:r>
          </a:p>
          <a:p>
            <a:pPr marL="0" indent="0">
              <a:buNone/>
            </a:pPr>
            <a:r>
              <a:rPr lang="en-US" dirty="0"/>
              <a:t>	Early Neonatal: After delivery upto 7 days after birth</a:t>
            </a:r>
          </a:p>
          <a:p>
            <a:pPr marL="0" indent="0">
              <a:buNone/>
            </a:pPr>
            <a:r>
              <a:rPr lang="en-US" dirty="0"/>
              <a:t>2. Identify single cause of death </a:t>
            </a:r>
          </a:p>
          <a:p>
            <a:pPr marL="0" indent="0">
              <a:buNone/>
            </a:pPr>
            <a:r>
              <a:rPr lang="en-US" dirty="0"/>
              <a:t>3. Link perinatal death with maternal condition </a:t>
            </a:r>
          </a:p>
          <a:p>
            <a:pPr marL="0" indent="0">
              <a:buNone/>
            </a:pPr>
            <a:endParaRPr lang="en-US" dirty="0"/>
          </a:p>
          <a:p>
            <a:pPr marL="0" indent="0">
              <a:buNone/>
            </a:pPr>
            <a:r>
              <a:rPr lang="en-US" dirty="0" err="1"/>
              <a:t>Eg</a:t>
            </a:r>
            <a:r>
              <a:rPr lang="en-US" dirty="0"/>
              <a:t>: </a:t>
            </a:r>
          </a:p>
          <a:p>
            <a:pPr marL="0" indent="0">
              <a:buNone/>
            </a:pPr>
            <a:r>
              <a:rPr lang="en-US" dirty="0"/>
              <a:t>Type of perinatal death: Antepartum death </a:t>
            </a:r>
          </a:p>
          <a:p>
            <a:pPr marL="0" indent="0">
              <a:buNone/>
            </a:pPr>
            <a:r>
              <a:rPr lang="en-US" dirty="0"/>
              <a:t>Cause of death: Antepartum hypoxia (A3)</a:t>
            </a:r>
          </a:p>
          <a:p>
            <a:pPr marL="0" indent="0">
              <a:buNone/>
            </a:pPr>
            <a:r>
              <a:rPr lang="en-US" dirty="0"/>
              <a:t> Maternal condition: Healthy mother (M5)</a:t>
            </a:r>
          </a:p>
          <a:p>
            <a:pPr marL="0" indent="0">
              <a:buNone/>
            </a:pPr>
            <a:r>
              <a:rPr lang="en-US" dirty="0"/>
              <a:t>ICD-PM classification: A3; M5</a:t>
            </a:r>
          </a:p>
        </p:txBody>
      </p:sp>
    </p:spTree>
    <p:extLst>
      <p:ext uri="{BB962C8B-B14F-4D97-AF65-F5344CB8AC3E}">
        <p14:creationId xmlns:p14="http://schemas.microsoft.com/office/powerpoint/2010/main" val="1734705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graphicFrame>
        <p:nvGraphicFramePr>
          <p:cNvPr id="21" name="Table 20">
            <a:extLst>
              <a:ext uri="{FF2B5EF4-FFF2-40B4-BE49-F238E27FC236}">
                <a16:creationId xmlns:a16="http://schemas.microsoft.com/office/drawing/2014/main" id="{B9EAE8C6-84A7-48A4-98B5-8E0EF3ACBDDE}"/>
              </a:ext>
            </a:extLst>
          </p:cNvPr>
          <p:cNvGraphicFramePr>
            <a:graphicFrameLocks noGrp="1"/>
          </p:cNvGraphicFramePr>
          <p:nvPr/>
        </p:nvGraphicFramePr>
        <p:xfrm>
          <a:off x="814620" y="945922"/>
          <a:ext cx="10643955" cy="5749309"/>
        </p:xfrm>
        <a:graphic>
          <a:graphicData uri="http://schemas.openxmlformats.org/drawingml/2006/table">
            <a:tbl>
              <a:tblPr firstRow="1" firstCol="1" bandRow="1">
                <a:tableStyleId>{5C22544A-7EE6-4342-B048-85BDC9FD1C3A}</a:tableStyleId>
              </a:tblPr>
              <a:tblGrid>
                <a:gridCol w="3722211">
                  <a:extLst>
                    <a:ext uri="{9D8B030D-6E8A-4147-A177-3AD203B41FA5}">
                      <a16:colId xmlns:a16="http://schemas.microsoft.com/office/drawing/2014/main" val="2714045939"/>
                    </a:ext>
                  </a:extLst>
                </a:gridCol>
                <a:gridCol w="6921744">
                  <a:extLst>
                    <a:ext uri="{9D8B030D-6E8A-4147-A177-3AD203B41FA5}">
                      <a16:colId xmlns:a16="http://schemas.microsoft.com/office/drawing/2014/main" val="4070986190"/>
                    </a:ext>
                  </a:extLst>
                </a:gridCol>
              </a:tblGrid>
              <a:tr h="371043">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Mangal" panose="00000400000000000000" pitchFamily="2"/>
                        </a:rPr>
                        <a:t>Antepartum Deaths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000" kern="1200" dirty="0">
                          <a:solidFill>
                            <a:schemeClr val="bg1"/>
                          </a:solidFill>
                          <a:effectLst/>
                          <a:latin typeface="+mn-lt"/>
                          <a:ea typeface="+mn-ea"/>
                          <a:cs typeface="+mn-cs"/>
                        </a:rPr>
                        <a:t>Causes</a:t>
                      </a:r>
                    </a:p>
                  </a:txBody>
                  <a:tcPr marL="68580" marR="68580" marT="0" marB="0"/>
                </a:tc>
                <a:extLst>
                  <a:ext uri="{0D108BD9-81ED-4DB2-BD59-A6C34878D82A}">
                    <a16:rowId xmlns:a16="http://schemas.microsoft.com/office/drawing/2014/main" val="3957733563"/>
                  </a:ext>
                </a:extLst>
              </a:tr>
              <a:tr h="107714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AU" sz="2000" dirty="0">
                          <a:effectLst/>
                        </a:rPr>
                        <a:t>Congenital malformations, Deformations and Chromosomal abnormalities (A1)</a:t>
                      </a:r>
                      <a:endParaRPr lang="en-US" sz="20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AU" sz="2000" kern="1200" dirty="0">
                          <a:solidFill>
                            <a:schemeClr val="tx1"/>
                          </a:solidFill>
                          <a:effectLst/>
                          <a:latin typeface="+mn-lt"/>
                          <a:ea typeface="+mn-ea"/>
                          <a:cs typeface="+mn-cs"/>
                        </a:rPr>
                        <a:t>All congenital malformations, deformations and chromosomal abnormalities</a:t>
                      </a:r>
                      <a:endParaRPr lang="en-US" sz="2000" kern="1200" dirty="0">
                        <a:solidFill>
                          <a:schemeClr val="tx1"/>
                        </a:solidFill>
                        <a:effectLst/>
                        <a:latin typeface="+mn-lt"/>
                        <a:ea typeface="+mn-ea"/>
                        <a:cs typeface="+mn-cs"/>
                      </a:endParaRPr>
                    </a:p>
                    <a:p>
                      <a:pPr marL="0" marR="0">
                        <a:lnSpc>
                          <a:spcPct val="115000"/>
                        </a:lnSpc>
                        <a:spcBef>
                          <a:spcPts val="0"/>
                        </a:spcBef>
                        <a:spcAft>
                          <a:spcPts val="0"/>
                        </a:spcAft>
                      </a:pPr>
                      <a:endParaRPr lang="en-US" sz="20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535797385"/>
                  </a:ext>
                </a:extLst>
              </a:tr>
              <a:tr h="1951646">
                <a:tc>
                  <a:txBody>
                    <a:bodyPr/>
                    <a:lstStyle/>
                    <a:p>
                      <a:pPr marL="0" marR="0">
                        <a:lnSpc>
                          <a:spcPct val="115000"/>
                        </a:lnSpc>
                        <a:spcBef>
                          <a:spcPts val="0"/>
                        </a:spcBef>
                        <a:spcAft>
                          <a:spcPts val="0"/>
                        </a:spcAft>
                      </a:pPr>
                      <a:r>
                        <a:rPr lang="en-AU" sz="2000" dirty="0">
                          <a:effectLst/>
                        </a:rPr>
                        <a:t>Infections (A2)</a:t>
                      </a:r>
                      <a:endParaRPr lang="en-US" sz="20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000" dirty="0">
                          <a:effectLst/>
                        </a:rPr>
                        <a:t>Congenital syphilis </a:t>
                      </a:r>
                      <a:endParaRPr lang="en-US" sz="2000" dirty="0">
                        <a:effectLst/>
                      </a:endParaRPr>
                    </a:p>
                    <a:p>
                      <a:pPr marL="0" marR="0">
                        <a:lnSpc>
                          <a:spcPct val="115000"/>
                        </a:lnSpc>
                        <a:spcBef>
                          <a:spcPts val="0"/>
                        </a:spcBef>
                        <a:spcAft>
                          <a:spcPts val="0"/>
                        </a:spcAft>
                      </a:pPr>
                      <a:r>
                        <a:rPr lang="en-AU" sz="2000" dirty="0">
                          <a:effectLst/>
                        </a:rPr>
                        <a:t>Congenital viral diseases</a:t>
                      </a:r>
                      <a:endParaRPr lang="en-US" sz="2000" dirty="0">
                        <a:effectLst/>
                      </a:endParaRPr>
                    </a:p>
                    <a:p>
                      <a:pPr marL="0" marR="0">
                        <a:lnSpc>
                          <a:spcPct val="115000"/>
                        </a:lnSpc>
                        <a:spcBef>
                          <a:spcPts val="0"/>
                        </a:spcBef>
                        <a:spcAft>
                          <a:spcPts val="0"/>
                        </a:spcAft>
                      </a:pPr>
                      <a:r>
                        <a:rPr lang="en-AU" sz="2000" dirty="0">
                          <a:effectLst/>
                        </a:rPr>
                        <a:t>Congenital infectious and parasitic diseases (TB, toxoplasmosis malaria etc)</a:t>
                      </a:r>
                      <a:endParaRPr lang="en-US" sz="2000" dirty="0">
                        <a:effectLst/>
                      </a:endParaRPr>
                    </a:p>
                    <a:p>
                      <a:pPr marL="0" marR="0">
                        <a:lnSpc>
                          <a:spcPct val="115000"/>
                        </a:lnSpc>
                        <a:spcBef>
                          <a:spcPts val="0"/>
                        </a:spcBef>
                        <a:spcAft>
                          <a:spcPts val="0"/>
                        </a:spcAft>
                      </a:pPr>
                      <a:r>
                        <a:rPr lang="en-AU" sz="2000" dirty="0">
                          <a:effectLst/>
                        </a:rPr>
                        <a:t>Other infections of perinatal period (intra-amniotic infection)</a:t>
                      </a:r>
                      <a:endParaRPr lang="en-US" sz="20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767833463"/>
                  </a:ext>
                </a:extLst>
              </a:tr>
              <a:tr h="397828">
                <a:tc>
                  <a:txBody>
                    <a:bodyPr/>
                    <a:lstStyle/>
                    <a:p>
                      <a:pPr marL="0" marR="0">
                        <a:lnSpc>
                          <a:spcPct val="115000"/>
                        </a:lnSpc>
                        <a:spcBef>
                          <a:spcPts val="0"/>
                        </a:spcBef>
                        <a:spcAft>
                          <a:spcPts val="0"/>
                        </a:spcAft>
                      </a:pPr>
                      <a:r>
                        <a:rPr lang="en-AU" sz="2000">
                          <a:effectLst/>
                        </a:rPr>
                        <a:t>Antepartum Hypoxia (A3)</a:t>
                      </a:r>
                      <a:endParaRPr lang="en-US" sz="20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000">
                          <a:effectLst/>
                        </a:rPr>
                        <a:t>Intrauterine hypoxia</a:t>
                      </a:r>
                      <a:endParaRPr lang="en-US" sz="20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936195953"/>
                  </a:ext>
                </a:extLst>
              </a:tr>
              <a:tr h="1951646">
                <a:tc>
                  <a:txBody>
                    <a:bodyPr/>
                    <a:lstStyle/>
                    <a:p>
                      <a:pPr marL="0" marR="0">
                        <a:lnSpc>
                          <a:spcPct val="115000"/>
                        </a:lnSpc>
                        <a:spcBef>
                          <a:spcPts val="0"/>
                        </a:spcBef>
                        <a:spcAft>
                          <a:spcPts val="0"/>
                        </a:spcAft>
                      </a:pPr>
                      <a:r>
                        <a:rPr lang="en-AU" sz="2000">
                          <a:effectLst/>
                        </a:rPr>
                        <a:t>Other specified Antepartum disorder (A4)</a:t>
                      </a:r>
                      <a:endParaRPr lang="en-US" sz="20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000" dirty="0">
                          <a:effectLst/>
                        </a:rPr>
                        <a:t>fetal blood loss, intracranial non-traumatic hemorrhage of fetus &amp; newborn, </a:t>
                      </a:r>
                      <a:r>
                        <a:rPr lang="en-AU" sz="2000" dirty="0" err="1">
                          <a:effectLst/>
                        </a:rPr>
                        <a:t>hemolytic</a:t>
                      </a:r>
                      <a:r>
                        <a:rPr lang="en-AU" sz="2000" dirty="0">
                          <a:effectLst/>
                        </a:rPr>
                        <a:t> disease/ DIC/perinatal </a:t>
                      </a:r>
                      <a:r>
                        <a:rPr lang="en-AU" sz="2000" dirty="0" err="1">
                          <a:effectLst/>
                        </a:rPr>
                        <a:t>hematological</a:t>
                      </a:r>
                      <a:r>
                        <a:rPr lang="en-AU" sz="2000" dirty="0">
                          <a:effectLst/>
                        </a:rPr>
                        <a:t> disorders, necrotising enterocolitis of fetus &amp; newborn, congenital renal failure, complications of intrauterine procedure (not classified elsewhere)</a:t>
                      </a:r>
                      <a:endParaRPr lang="en-US" sz="20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682607695"/>
                  </a:ext>
                </a:extLst>
              </a:tr>
            </a:tbl>
          </a:graphicData>
        </a:graphic>
      </p:graphicFrame>
    </p:spTree>
    <p:extLst>
      <p:ext uri="{BB962C8B-B14F-4D97-AF65-F5344CB8AC3E}">
        <p14:creationId xmlns:p14="http://schemas.microsoft.com/office/powerpoint/2010/main" val="1126211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graphicFrame>
        <p:nvGraphicFramePr>
          <p:cNvPr id="2" name="Table 1">
            <a:extLst>
              <a:ext uri="{FF2B5EF4-FFF2-40B4-BE49-F238E27FC236}">
                <a16:creationId xmlns:a16="http://schemas.microsoft.com/office/drawing/2014/main" id="{D18C48E8-EF14-4EB9-97AE-A965FA7467ED}"/>
              </a:ext>
            </a:extLst>
          </p:cNvPr>
          <p:cNvGraphicFramePr>
            <a:graphicFrameLocks noGrp="1"/>
          </p:cNvGraphicFramePr>
          <p:nvPr/>
        </p:nvGraphicFramePr>
        <p:xfrm>
          <a:off x="995390" y="1411628"/>
          <a:ext cx="10703858" cy="3524873"/>
        </p:xfrm>
        <a:graphic>
          <a:graphicData uri="http://schemas.openxmlformats.org/drawingml/2006/table">
            <a:tbl>
              <a:tblPr firstRow="1" firstCol="1" bandRow="1">
                <a:tableStyleId>{5C22544A-7EE6-4342-B048-85BDC9FD1C3A}</a:tableStyleId>
              </a:tblPr>
              <a:tblGrid>
                <a:gridCol w="4140172">
                  <a:extLst>
                    <a:ext uri="{9D8B030D-6E8A-4147-A177-3AD203B41FA5}">
                      <a16:colId xmlns:a16="http://schemas.microsoft.com/office/drawing/2014/main" val="1872506042"/>
                    </a:ext>
                  </a:extLst>
                </a:gridCol>
                <a:gridCol w="6563686">
                  <a:extLst>
                    <a:ext uri="{9D8B030D-6E8A-4147-A177-3AD203B41FA5}">
                      <a16:colId xmlns:a16="http://schemas.microsoft.com/office/drawing/2014/main" val="1094298409"/>
                    </a:ext>
                  </a:extLst>
                </a:gridCol>
              </a:tblGrid>
              <a:tr h="914129">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Antepartum Deaths </a:t>
                      </a:r>
                      <a:r>
                        <a:rPr lang="en-US" sz="2400" dirty="0" err="1">
                          <a:effectLst/>
                          <a:latin typeface="Calibri" panose="020F0502020204030204" pitchFamily="34" charset="0"/>
                          <a:ea typeface="Calibri" panose="020F0502020204030204" pitchFamily="34" charset="0"/>
                          <a:cs typeface="Mangal" panose="00000400000000000000" pitchFamily="2"/>
                        </a:rPr>
                        <a:t>Contd</a:t>
                      </a:r>
                      <a:r>
                        <a:rPr lang="en-US" sz="2400" dirty="0">
                          <a:effectLst/>
                          <a:latin typeface="Calibri" panose="020F0502020204030204" pitchFamily="34" charset="0"/>
                          <a:ea typeface="Calibri" panose="020F0502020204030204" pitchFamily="34" charset="0"/>
                          <a:cs typeface="Mangal" panose="00000400000000000000" pitchFamily="2"/>
                        </a:rPr>
                        <a:t>….</a:t>
                      </a:r>
                    </a:p>
                  </a:txBody>
                  <a:tcPr marL="68580" marR="68580" marT="0" marB="0"/>
                </a:tc>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Causes</a:t>
                      </a:r>
                    </a:p>
                  </a:txBody>
                  <a:tcPr marL="68580" marR="68580" marT="0" marB="0"/>
                </a:tc>
                <a:extLst>
                  <a:ext uri="{0D108BD9-81ED-4DB2-BD59-A6C34878D82A}">
                    <a16:rowId xmlns:a16="http://schemas.microsoft.com/office/drawing/2014/main" val="2214061199"/>
                  </a:ext>
                </a:extLst>
              </a:tr>
              <a:tr h="1305372">
                <a:tc>
                  <a:txBody>
                    <a:bodyPr/>
                    <a:lstStyle/>
                    <a:p>
                      <a:pPr marL="0" marR="0">
                        <a:lnSpc>
                          <a:spcPct val="115000"/>
                        </a:lnSpc>
                        <a:spcBef>
                          <a:spcPts val="0"/>
                        </a:spcBef>
                        <a:spcAft>
                          <a:spcPts val="0"/>
                        </a:spcAft>
                      </a:pPr>
                      <a:r>
                        <a:rPr lang="en-AU" sz="2400" dirty="0">
                          <a:effectLst/>
                        </a:rPr>
                        <a:t>Disorders related to fetal growth (A5)</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dirty="0">
                          <a:effectLst/>
                        </a:rPr>
                        <a:t>Light for gestational age, small for age, fetal malnutrition, growth retardation, large baby, heavy for age, post-term but not heavy for age,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1531183665"/>
                  </a:ext>
                </a:extLst>
              </a:tr>
              <a:tr h="1305372">
                <a:tc>
                  <a:txBody>
                    <a:bodyPr/>
                    <a:lstStyle/>
                    <a:p>
                      <a:pPr marL="0" marR="0">
                        <a:lnSpc>
                          <a:spcPct val="115000"/>
                        </a:lnSpc>
                        <a:spcBef>
                          <a:spcPts val="0"/>
                        </a:spcBef>
                        <a:spcAft>
                          <a:spcPts val="0"/>
                        </a:spcAft>
                      </a:pPr>
                      <a:r>
                        <a:rPr lang="en-AU" sz="2400">
                          <a:effectLst/>
                        </a:rPr>
                        <a:t>Antepartum death of Unspecified cause</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dirty="0">
                          <a:effectLst/>
                        </a:rPr>
                        <a:t>Fetal death and Stillborn with cause of death not known</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745211537"/>
                  </a:ext>
                </a:extLst>
              </a:tr>
            </a:tbl>
          </a:graphicData>
        </a:graphic>
      </p:graphicFrame>
    </p:spTree>
    <p:extLst>
      <p:ext uri="{BB962C8B-B14F-4D97-AF65-F5344CB8AC3E}">
        <p14:creationId xmlns:p14="http://schemas.microsoft.com/office/powerpoint/2010/main" val="407316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3_2"/>
          <p:cNvPicPr/>
          <p:nvPr/>
        </p:nvPicPr>
        <p:blipFill>
          <a:blip r:embed="rId3"/>
          <a:stretch/>
        </p:blipFill>
        <p:spPr>
          <a:xfrm>
            <a:off x="0" y="10080"/>
            <a:ext cx="1252080" cy="1112040"/>
          </a:xfrm>
          <a:prstGeom prst="rect">
            <a:avLst/>
          </a:prstGeom>
          <a:ln>
            <a:noFill/>
          </a:ln>
        </p:spPr>
      </p:pic>
      <p:sp>
        <p:nvSpPr>
          <p:cNvPr id="202" name="TextShape 1"/>
          <p:cNvSpPr txBox="1"/>
          <p:nvPr/>
        </p:nvSpPr>
        <p:spPr>
          <a:xfrm>
            <a:off x="1252440" y="279000"/>
            <a:ext cx="10195200" cy="743760"/>
          </a:xfrm>
          <a:prstGeom prst="rect">
            <a:avLst/>
          </a:prstGeom>
          <a:solidFill>
            <a:srgbClr val="FFFFFF"/>
          </a:solidFill>
          <a:ln>
            <a:noFill/>
          </a:ln>
        </p:spPr>
        <p:txBody>
          <a:bodyPr anchor="ctr">
            <a:normAutofit/>
          </a:bodyPr>
          <a:lstStyle/>
          <a:p>
            <a:pPr algn="ctr">
              <a:lnSpc>
                <a:spcPct val="90000"/>
              </a:lnSpc>
              <a:tabLst>
                <a:tab pos="0" algn="l"/>
              </a:tabLst>
            </a:pPr>
            <a:r>
              <a:rPr lang="en-US" sz="3600" b="1" strike="noStrike" spc="-1">
                <a:solidFill>
                  <a:srgbClr val="000000"/>
                </a:solidFill>
                <a:latin typeface="Corbel"/>
              </a:rPr>
              <a:t>Pregnancy Related Deaths</a:t>
            </a:r>
            <a:endParaRPr lang="en-US" sz="3600" b="0" strike="noStrike" spc="-1">
              <a:solidFill>
                <a:srgbClr val="404040"/>
              </a:solidFill>
              <a:latin typeface="Corbel"/>
            </a:endParaRPr>
          </a:p>
        </p:txBody>
      </p:sp>
      <p:grpSp>
        <p:nvGrpSpPr>
          <p:cNvPr id="203" name="Group 2"/>
          <p:cNvGrpSpPr/>
          <p:nvPr/>
        </p:nvGrpSpPr>
        <p:grpSpPr>
          <a:xfrm>
            <a:off x="397440" y="1391400"/>
            <a:ext cx="11219040" cy="4937400"/>
            <a:chOff x="397440" y="1391400"/>
            <a:chExt cx="11219040" cy="4937400"/>
          </a:xfrm>
        </p:grpSpPr>
        <p:sp>
          <p:nvSpPr>
            <p:cNvPr id="204" name="CustomShape 3"/>
            <p:cNvSpPr/>
            <p:nvPr/>
          </p:nvSpPr>
          <p:spPr>
            <a:xfrm>
              <a:off x="5367240" y="1391400"/>
              <a:ext cx="3334320" cy="1431720"/>
            </a:xfrm>
            <a:prstGeom prst="roundRect">
              <a:avLst>
                <a:gd name="adj" fmla="val 16667"/>
              </a:avLst>
            </a:prstGeom>
            <a:gradFill rotWithShape="0">
              <a:gsLst>
                <a:gs pos="0">
                  <a:srgbClr val="2C5D98"/>
                </a:gs>
                <a:gs pos="100000">
                  <a:srgbClr val="3C7BC7"/>
                </a:gs>
              </a:gsLst>
              <a:lin ang="16200000"/>
            </a:gradFill>
            <a:ln>
              <a:noFill/>
            </a:ln>
            <a:effectLst>
              <a:outerShdw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2800" b="1" strike="noStrike" spc="-1">
                  <a:solidFill>
                    <a:srgbClr val="FFFFFF"/>
                  </a:solidFill>
                  <a:latin typeface="Corbel"/>
                  <a:ea typeface="Calibri"/>
                </a:rPr>
                <a:t>Pregnancy Related Death </a:t>
              </a:r>
              <a:endParaRPr lang="en-US" sz="2800" b="0" strike="noStrike" spc="-1">
                <a:latin typeface="Arial"/>
              </a:endParaRPr>
            </a:p>
            <a:p>
              <a:pPr algn="ctr">
                <a:lnSpc>
                  <a:spcPct val="100000"/>
                </a:lnSpc>
                <a:tabLst>
                  <a:tab pos="0" algn="l"/>
                </a:tabLst>
              </a:pPr>
              <a:r>
                <a:rPr lang="en-US" sz="2800" b="1" strike="noStrike" spc="-1">
                  <a:solidFill>
                    <a:srgbClr val="FFFFFF"/>
                  </a:solidFill>
                  <a:latin typeface="Corbel"/>
                  <a:ea typeface="Calibri"/>
                </a:rPr>
                <a:t>( 12-55 yrs)</a:t>
              </a:r>
              <a:endParaRPr lang="en-US" sz="2800" b="0" strike="noStrike" spc="-1">
                <a:latin typeface="Arial"/>
              </a:endParaRPr>
            </a:p>
          </p:txBody>
        </p:sp>
        <p:sp>
          <p:nvSpPr>
            <p:cNvPr id="205" name="CustomShape 4"/>
            <p:cNvSpPr/>
            <p:nvPr/>
          </p:nvSpPr>
          <p:spPr>
            <a:xfrm>
              <a:off x="7098840" y="3002400"/>
              <a:ext cx="4517640" cy="1431720"/>
            </a:xfrm>
            <a:prstGeom prst="roundRect">
              <a:avLst>
                <a:gd name="adj" fmla="val 16667"/>
              </a:avLst>
            </a:prstGeom>
            <a:gradFill rotWithShape="0">
              <a:gsLst>
                <a:gs pos="0">
                  <a:srgbClr val="2C5D98"/>
                </a:gs>
                <a:gs pos="100000">
                  <a:srgbClr val="3C7BC7"/>
                </a:gs>
              </a:gsLst>
              <a:lin ang="16200000"/>
            </a:gradFill>
            <a:ln>
              <a:noFill/>
            </a:ln>
            <a:effectLst>
              <a:outerShdw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2800" b="1" strike="noStrike" spc="-1" dirty="0">
                  <a:solidFill>
                    <a:srgbClr val="FFFFFF"/>
                  </a:solidFill>
                  <a:latin typeface="Corbel"/>
                  <a:ea typeface="Calibri"/>
                </a:rPr>
                <a:t>Coincidental (Accidental / Incidental)  Death </a:t>
              </a:r>
            </a:p>
            <a:p>
              <a:pPr algn="ctr">
                <a:lnSpc>
                  <a:spcPct val="100000"/>
                </a:lnSpc>
                <a:tabLst>
                  <a:tab pos="0" algn="l"/>
                </a:tabLst>
              </a:pPr>
              <a:r>
                <a:rPr lang="en-US" sz="2800" b="1" strike="noStrike" spc="-1" dirty="0">
                  <a:solidFill>
                    <a:srgbClr val="FFFFFF"/>
                  </a:solidFill>
                  <a:latin typeface="Corbel"/>
                  <a:ea typeface="Calibri"/>
                </a:rPr>
                <a:t>( ICD-MM 9)</a:t>
              </a:r>
              <a:endParaRPr lang="en-US" sz="2800" b="0" strike="noStrike" spc="-1" dirty="0">
                <a:latin typeface="Arial"/>
              </a:endParaRPr>
            </a:p>
          </p:txBody>
        </p:sp>
        <p:sp>
          <p:nvSpPr>
            <p:cNvPr id="206" name="CustomShape 5"/>
            <p:cNvSpPr/>
            <p:nvPr/>
          </p:nvSpPr>
          <p:spPr>
            <a:xfrm>
              <a:off x="2452320" y="3002400"/>
              <a:ext cx="3334320" cy="1431720"/>
            </a:xfrm>
            <a:prstGeom prst="roundRect">
              <a:avLst>
                <a:gd name="adj" fmla="val 16667"/>
              </a:avLst>
            </a:prstGeom>
            <a:gradFill rotWithShape="0">
              <a:gsLst>
                <a:gs pos="0">
                  <a:srgbClr val="2C5D98"/>
                </a:gs>
                <a:gs pos="100000">
                  <a:srgbClr val="3C7BC7"/>
                </a:gs>
              </a:gsLst>
              <a:lin ang="16200000"/>
            </a:gradFill>
            <a:ln>
              <a:noFill/>
            </a:ln>
            <a:effectLst>
              <a:outerShdw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2800" b="1" strike="noStrike" spc="-1">
                  <a:solidFill>
                    <a:srgbClr val="FFFFFF"/>
                  </a:solidFill>
                  <a:latin typeface="Corbel"/>
                  <a:ea typeface="Calibri"/>
                </a:rPr>
                <a:t>Maternal Death </a:t>
              </a:r>
              <a:endParaRPr lang="en-US" sz="2800" b="0" strike="noStrike" spc="-1">
                <a:latin typeface="Arial"/>
              </a:endParaRPr>
            </a:p>
          </p:txBody>
        </p:sp>
        <p:sp>
          <p:nvSpPr>
            <p:cNvPr id="207" name="CustomShape 6"/>
            <p:cNvSpPr/>
            <p:nvPr/>
          </p:nvSpPr>
          <p:spPr>
            <a:xfrm>
              <a:off x="4102920" y="4897080"/>
              <a:ext cx="3334320" cy="1431720"/>
            </a:xfrm>
            <a:prstGeom prst="roundRect">
              <a:avLst>
                <a:gd name="adj" fmla="val 16667"/>
              </a:avLst>
            </a:prstGeom>
            <a:gradFill rotWithShape="0">
              <a:gsLst>
                <a:gs pos="0">
                  <a:srgbClr val="2C5D98"/>
                </a:gs>
                <a:gs pos="100000">
                  <a:srgbClr val="3C7BC7"/>
                </a:gs>
              </a:gsLst>
              <a:lin ang="16200000"/>
            </a:gradFill>
            <a:ln>
              <a:noFill/>
            </a:ln>
            <a:effectLst>
              <a:outerShdw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2800" b="1" strike="noStrike" spc="-1">
                  <a:solidFill>
                    <a:srgbClr val="FFFFFF"/>
                  </a:solidFill>
                  <a:latin typeface="Corbel"/>
                  <a:ea typeface="Calibri"/>
                </a:rPr>
                <a:t>Indirect Maternal Death</a:t>
              </a:r>
              <a:endParaRPr lang="en-US" sz="2800" b="0" strike="noStrike" spc="-1">
                <a:latin typeface="Arial"/>
              </a:endParaRPr>
            </a:p>
            <a:p>
              <a:pPr algn="ctr">
                <a:lnSpc>
                  <a:spcPct val="100000"/>
                </a:lnSpc>
                <a:tabLst>
                  <a:tab pos="0" algn="l"/>
                </a:tabLst>
              </a:pPr>
              <a:r>
                <a:rPr lang="en-US" sz="2800" b="1" strike="noStrike" spc="-1">
                  <a:solidFill>
                    <a:srgbClr val="FFFFFF"/>
                  </a:solidFill>
                  <a:latin typeface="Corbel"/>
                  <a:ea typeface="Calibri"/>
                </a:rPr>
                <a:t>(ICD-MM 7) </a:t>
              </a:r>
              <a:endParaRPr lang="en-US" sz="2800" b="0" strike="noStrike" spc="-1">
                <a:latin typeface="Arial"/>
              </a:endParaRPr>
            </a:p>
          </p:txBody>
        </p:sp>
        <p:sp>
          <p:nvSpPr>
            <p:cNvPr id="208" name="CustomShape 7"/>
            <p:cNvSpPr/>
            <p:nvPr/>
          </p:nvSpPr>
          <p:spPr>
            <a:xfrm>
              <a:off x="397440" y="4897080"/>
              <a:ext cx="3511800" cy="1431720"/>
            </a:xfrm>
            <a:prstGeom prst="roundRect">
              <a:avLst>
                <a:gd name="adj" fmla="val 16667"/>
              </a:avLst>
            </a:prstGeom>
            <a:gradFill rotWithShape="0">
              <a:gsLst>
                <a:gs pos="0">
                  <a:srgbClr val="2C5D98"/>
                </a:gs>
                <a:gs pos="100000">
                  <a:srgbClr val="3C7BC7"/>
                </a:gs>
              </a:gsLst>
              <a:lin ang="16200000"/>
            </a:gradFill>
            <a:ln>
              <a:noFill/>
            </a:ln>
            <a:effectLst>
              <a:outerShdw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2800" b="1" strike="noStrike" spc="-1">
                  <a:solidFill>
                    <a:srgbClr val="FFFFFF"/>
                  </a:solidFill>
                  <a:latin typeface="Corbel"/>
                  <a:ea typeface="Calibri"/>
                </a:rPr>
                <a:t>Direct Maternal Death</a:t>
              </a:r>
              <a:endParaRPr lang="en-US" sz="2800" b="0" strike="noStrike" spc="-1">
                <a:latin typeface="Arial"/>
              </a:endParaRPr>
            </a:p>
            <a:p>
              <a:pPr algn="ctr">
                <a:lnSpc>
                  <a:spcPct val="100000"/>
                </a:lnSpc>
                <a:tabLst>
                  <a:tab pos="0" algn="l"/>
                </a:tabLst>
              </a:pPr>
              <a:r>
                <a:rPr lang="en-US" sz="2800" b="1" strike="noStrike" spc="-1">
                  <a:solidFill>
                    <a:srgbClr val="FFFFFF"/>
                  </a:solidFill>
                  <a:latin typeface="Corbel"/>
                  <a:ea typeface="Calibri"/>
                </a:rPr>
                <a:t>(ICD-MM 1 to 6) </a:t>
              </a:r>
              <a:endParaRPr lang="en-US" sz="2800" b="0" strike="noStrike" spc="-1">
                <a:latin typeface="Arial"/>
              </a:endParaRPr>
            </a:p>
          </p:txBody>
        </p:sp>
        <p:sp>
          <p:nvSpPr>
            <p:cNvPr id="209" name="CustomShape 8"/>
            <p:cNvSpPr/>
            <p:nvPr/>
          </p:nvSpPr>
          <p:spPr>
            <a:xfrm>
              <a:off x="10291680" y="2107440"/>
              <a:ext cx="360" cy="894600"/>
            </a:xfrm>
            <a:custGeom>
              <a:avLst/>
              <a:gdLst/>
              <a:ahLst/>
              <a:cxnLst/>
              <a:rect l="l" t="t" r="r" b="b"/>
              <a:pathLst>
                <a:path w="21600" h="21600">
                  <a:moveTo>
                    <a:pt x="0" y="0"/>
                  </a:moveTo>
                  <a:lnTo>
                    <a:pt x="21600" y="21600"/>
                  </a:lnTo>
                </a:path>
              </a:pathLst>
            </a:custGeom>
            <a:noFill/>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210" name="CustomShape 9"/>
            <p:cNvSpPr/>
            <p:nvPr/>
          </p:nvSpPr>
          <p:spPr>
            <a:xfrm>
              <a:off x="3777120" y="2107440"/>
              <a:ext cx="360" cy="894600"/>
            </a:xfrm>
            <a:custGeom>
              <a:avLst/>
              <a:gdLst/>
              <a:ahLst/>
              <a:cxnLst/>
              <a:rect l="l" t="t" r="r" b="b"/>
              <a:pathLst>
                <a:path w="21600" h="21600">
                  <a:moveTo>
                    <a:pt x="0" y="0"/>
                  </a:moveTo>
                  <a:lnTo>
                    <a:pt x="21600" y="21600"/>
                  </a:lnTo>
                </a:path>
              </a:pathLst>
            </a:custGeom>
            <a:noFill/>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211" name="CustomShape 10"/>
            <p:cNvSpPr/>
            <p:nvPr/>
          </p:nvSpPr>
          <p:spPr>
            <a:xfrm flipH="1">
              <a:off x="1568880" y="4434480"/>
              <a:ext cx="1377360" cy="461880"/>
            </a:xfrm>
            <a:custGeom>
              <a:avLst/>
              <a:gdLst/>
              <a:ahLst/>
              <a:cxnLst/>
              <a:rect l="l" t="t" r="r" b="b"/>
              <a:pathLst>
                <a:path w="21600" h="21600">
                  <a:moveTo>
                    <a:pt x="0" y="0"/>
                  </a:moveTo>
                  <a:lnTo>
                    <a:pt x="21600" y="21600"/>
                  </a:lnTo>
                </a:path>
              </a:pathLst>
            </a:custGeom>
            <a:noFill/>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212" name="CustomShape 11"/>
            <p:cNvSpPr/>
            <p:nvPr/>
          </p:nvSpPr>
          <p:spPr>
            <a:xfrm>
              <a:off x="5787000" y="3877200"/>
              <a:ext cx="2574720" cy="925200"/>
            </a:xfrm>
            <a:custGeom>
              <a:avLst/>
              <a:gdLst/>
              <a:ahLst/>
              <a:cxnLst/>
              <a:rect l="l" t="t" r="r" b="b"/>
              <a:pathLst>
                <a:path w="21600" h="21600">
                  <a:moveTo>
                    <a:pt x="0" y="0"/>
                  </a:moveTo>
                  <a:lnTo>
                    <a:pt x="21600" y="21600"/>
                  </a:lnTo>
                </a:path>
              </a:pathLst>
            </a:custGeom>
            <a:noFill/>
            <a:ln w="28440">
              <a:solidFill>
                <a:srgbClr val="000000"/>
              </a:solidFill>
              <a:round/>
              <a:tailEnd type="triangle" w="med" len="med"/>
            </a:ln>
          </p:spPr>
          <p:style>
            <a:lnRef idx="0">
              <a:scrgbClr r="0" g="0" b="0"/>
            </a:lnRef>
            <a:fillRef idx="0">
              <a:scrgbClr r="0" g="0" b="0"/>
            </a:fillRef>
            <a:effectRef idx="0">
              <a:scrgbClr r="0" g="0" b="0"/>
            </a:effectRef>
            <a:fontRef idx="minor"/>
          </p:style>
        </p:sp>
        <p:sp>
          <p:nvSpPr>
            <p:cNvPr id="213" name="Line 12"/>
            <p:cNvSpPr/>
            <p:nvPr/>
          </p:nvSpPr>
          <p:spPr>
            <a:xfrm>
              <a:off x="3777120" y="2107080"/>
              <a:ext cx="1589760" cy="0"/>
            </a:xfrm>
            <a:prstGeom prst="line">
              <a:avLst/>
            </a:prstGeom>
            <a:ln w="28440">
              <a:solidFill>
                <a:srgbClr val="000000"/>
              </a:solidFill>
              <a:round/>
            </a:ln>
          </p:spPr>
          <p:style>
            <a:lnRef idx="0">
              <a:scrgbClr r="0" g="0" b="0"/>
            </a:lnRef>
            <a:fillRef idx="0">
              <a:scrgbClr r="0" g="0" b="0"/>
            </a:fillRef>
            <a:effectRef idx="0">
              <a:scrgbClr r="0" g="0" b="0"/>
            </a:effectRef>
            <a:fontRef idx="minor"/>
          </p:style>
        </p:sp>
        <p:sp>
          <p:nvSpPr>
            <p:cNvPr id="214" name="Line 13"/>
            <p:cNvSpPr/>
            <p:nvPr/>
          </p:nvSpPr>
          <p:spPr>
            <a:xfrm>
              <a:off x="8701560" y="2107080"/>
              <a:ext cx="1590120" cy="0"/>
            </a:xfrm>
            <a:prstGeom prst="line">
              <a:avLst/>
            </a:prstGeom>
            <a:ln w="28440">
              <a:solidFill>
                <a:srgbClr val="000000"/>
              </a:solidFill>
              <a:round/>
            </a:ln>
          </p:spPr>
          <p:style>
            <a:lnRef idx="0">
              <a:scrgbClr r="0" g="0" b="0"/>
            </a:lnRef>
            <a:fillRef idx="0">
              <a:scrgbClr r="0" g="0" b="0"/>
            </a:fillRef>
            <a:effectRef idx="0">
              <a:scrgbClr r="0" g="0" b="0"/>
            </a:effectRef>
            <a:fontRef idx="minor"/>
          </p:style>
        </p:sp>
      </p:grpSp>
      <p:sp>
        <p:nvSpPr>
          <p:cNvPr id="215" name="CustomShape 14"/>
          <p:cNvSpPr/>
          <p:nvPr/>
        </p:nvSpPr>
        <p:spPr>
          <a:xfrm>
            <a:off x="7702200" y="4896360"/>
            <a:ext cx="3334320" cy="1431720"/>
          </a:xfrm>
          <a:prstGeom prst="roundRect">
            <a:avLst>
              <a:gd name="adj" fmla="val 16667"/>
            </a:avLst>
          </a:prstGeom>
          <a:gradFill rotWithShape="0">
            <a:gsLst>
              <a:gs pos="0">
                <a:srgbClr val="2C5D98"/>
              </a:gs>
              <a:gs pos="100000">
                <a:srgbClr val="3C7BC7"/>
              </a:gs>
            </a:gsLst>
            <a:lin ang="16200000"/>
          </a:gradFill>
          <a:ln>
            <a:noFill/>
          </a:ln>
          <a:effectLst>
            <a:outerShdw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2800" b="1" strike="noStrike" spc="-1">
                <a:solidFill>
                  <a:srgbClr val="FFFFFF"/>
                </a:solidFill>
                <a:latin typeface="Corbel"/>
                <a:ea typeface="Calibri"/>
              </a:rPr>
              <a:t>Unspecified Maternal Death</a:t>
            </a:r>
            <a:endParaRPr lang="en-US" sz="2800" b="0" strike="noStrike" spc="-1">
              <a:latin typeface="Arial"/>
            </a:endParaRPr>
          </a:p>
          <a:p>
            <a:pPr algn="ctr">
              <a:lnSpc>
                <a:spcPct val="100000"/>
              </a:lnSpc>
              <a:tabLst>
                <a:tab pos="0" algn="l"/>
              </a:tabLst>
            </a:pPr>
            <a:r>
              <a:rPr lang="en-US" sz="2800" b="1" strike="noStrike" spc="-1">
                <a:solidFill>
                  <a:srgbClr val="FFFFFF"/>
                </a:solidFill>
                <a:latin typeface="Corbel"/>
                <a:ea typeface="Calibri"/>
              </a:rPr>
              <a:t>(ICD-MM 8) </a:t>
            </a:r>
            <a:endParaRPr lang="en-US" sz="2800" b="0" strike="noStrike" spc="-1">
              <a:latin typeface="Arial"/>
            </a:endParaRPr>
          </a:p>
        </p:txBody>
      </p:sp>
      <p:sp>
        <p:nvSpPr>
          <p:cNvPr id="216" name="CustomShape 15"/>
          <p:cNvSpPr/>
          <p:nvPr/>
        </p:nvSpPr>
        <p:spPr>
          <a:xfrm>
            <a:off x="5221440" y="4434120"/>
            <a:ext cx="20880" cy="461880"/>
          </a:xfrm>
          <a:custGeom>
            <a:avLst/>
            <a:gdLst/>
            <a:ahLst/>
            <a:cxnLst/>
            <a:rect l="l" t="t" r="r" b="b"/>
            <a:pathLst>
              <a:path w="21600" h="21600">
                <a:moveTo>
                  <a:pt x="0" y="0"/>
                </a:moveTo>
                <a:lnTo>
                  <a:pt x="21600" y="21600"/>
                </a:lnTo>
              </a:path>
            </a:pathLst>
          </a:custGeom>
          <a:noFill/>
          <a:ln w="28440">
            <a:solidFill>
              <a:srgbClr val="000000"/>
            </a:solidFill>
            <a:round/>
            <a:tail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graphicFrame>
        <p:nvGraphicFramePr>
          <p:cNvPr id="5" name="Table 4">
            <a:extLst>
              <a:ext uri="{FF2B5EF4-FFF2-40B4-BE49-F238E27FC236}">
                <a16:creationId xmlns:a16="http://schemas.microsoft.com/office/drawing/2014/main" id="{B3A5CCD8-8912-4E30-9A05-F01678AA60B3}"/>
              </a:ext>
            </a:extLst>
          </p:cNvPr>
          <p:cNvGraphicFramePr>
            <a:graphicFrameLocks noGrp="1"/>
          </p:cNvGraphicFramePr>
          <p:nvPr/>
        </p:nvGraphicFramePr>
        <p:xfrm>
          <a:off x="1063427" y="417443"/>
          <a:ext cx="10643955" cy="6142401"/>
        </p:xfrm>
        <a:graphic>
          <a:graphicData uri="http://schemas.openxmlformats.org/drawingml/2006/table">
            <a:tbl>
              <a:tblPr firstRow="1" firstCol="1" bandRow="1">
                <a:tableStyleId>{5C22544A-7EE6-4342-B048-85BDC9FD1C3A}</a:tableStyleId>
              </a:tblPr>
              <a:tblGrid>
                <a:gridCol w="4492876">
                  <a:extLst>
                    <a:ext uri="{9D8B030D-6E8A-4147-A177-3AD203B41FA5}">
                      <a16:colId xmlns:a16="http://schemas.microsoft.com/office/drawing/2014/main" val="2714045939"/>
                    </a:ext>
                  </a:extLst>
                </a:gridCol>
                <a:gridCol w="6151079">
                  <a:extLst>
                    <a:ext uri="{9D8B030D-6E8A-4147-A177-3AD203B41FA5}">
                      <a16:colId xmlns:a16="http://schemas.microsoft.com/office/drawing/2014/main" val="4070986190"/>
                    </a:ext>
                  </a:extLst>
                </a:gridCol>
              </a:tblGrid>
              <a:tr h="219923">
                <a:tc>
                  <a:txBody>
                    <a:bodyPr/>
                    <a:lstStyle/>
                    <a:p>
                      <a:pPr marL="0" marR="0">
                        <a:lnSpc>
                          <a:spcPct val="115000"/>
                        </a:lnSpc>
                        <a:spcBef>
                          <a:spcPts val="0"/>
                        </a:spcBef>
                        <a:spcAft>
                          <a:spcPts val="0"/>
                        </a:spcAft>
                      </a:pPr>
                      <a:r>
                        <a:rPr lang="en-US" sz="2000" dirty="0">
                          <a:effectLst/>
                          <a:latin typeface="Calibri" panose="020F0502020204030204" pitchFamily="34" charset="0"/>
                          <a:ea typeface="Calibri" panose="020F0502020204030204" pitchFamily="34" charset="0"/>
                          <a:cs typeface="Mangal" panose="00000400000000000000" pitchFamily="2"/>
                        </a:rPr>
                        <a:t>Intrapartum Deaths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000" kern="1200" dirty="0">
                          <a:solidFill>
                            <a:schemeClr val="bg1"/>
                          </a:solidFill>
                          <a:effectLst/>
                          <a:latin typeface="+mn-lt"/>
                          <a:ea typeface="+mn-ea"/>
                          <a:cs typeface="+mn-cs"/>
                        </a:rPr>
                        <a:t> Causes</a:t>
                      </a:r>
                    </a:p>
                  </a:txBody>
                  <a:tcPr marL="68580" marR="68580" marT="0" marB="0"/>
                </a:tc>
                <a:extLst>
                  <a:ext uri="{0D108BD9-81ED-4DB2-BD59-A6C34878D82A}">
                    <a16:rowId xmlns:a16="http://schemas.microsoft.com/office/drawing/2014/main" val="3957733563"/>
                  </a:ext>
                </a:extLst>
              </a:tr>
              <a:tr h="1510883">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Congenital malformations, Deformations and Chromosomal abnormalities (I1)</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All congenital malformations, deformations and chromosomal abnormalities</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535797385"/>
                  </a:ext>
                </a:extLst>
              </a:tr>
              <a:tr h="1778693">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Birth trauma (I2)</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Intracranial laceration &amp; hemorrhage due to birth trauma, birth injuries to CNS, birth injury to scalp, birth injury to skeleton, </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767833463"/>
                  </a:ext>
                </a:extLst>
              </a:tr>
              <a:tr h="744186">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Acute Intrapartum event (I3)</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Intrauterine hypoxia</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936195953"/>
                  </a:ext>
                </a:extLst>
              </a:tr>
              <a:tr h="1778693">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Infections (I4)</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Congenital viral disease, congenital infectious &amp; parasitic diseases (congenital TB, toxoplasmosis, </a:t>
                      </a:r>
                      <a:r>
                        <a:rPr lang="en-AU" sz="2400" dirty="0" err="1">
                          <a:effectLst/>
                          <a:latin typeface="Calibri" panose="020F0502020204030204" pitchFamily="34" charset="0"/>
                          <a:ea typeface="Calibri" panose="020F0502020204030204" pitchFamily="34" charset="0"/>
                          <a:cs typeface="Calibri" panose="020F0502020204030204" pitchFamily="34" charset="0"/>
                        </a:rPr>
                        <a:t>malaria,etc</a:t>
                      </a:r>
                      <a:r>
                        <a:rPr lang="en-AU" sz="2400" dirty="0">
                          <a:effectLst/>
                          <a:latin typeface="Calibri" panose="020F0502020204030204" pitchFamily="34" charset="0"/>
                          <a:ea typeface="Calibri" panose="020F0502020204030204" pitchFamily="34" charset="0"/>
                          <a:cs typeface="Calibri" panose="020F0502020204030204" pitchFamily="34" charset="0"/>
                        </a:rPr>
                        <a:t>), intra-amniotic infection of fetus</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682607695"/>
                  </a:ext>
                </a:extLst>
              </a:tr>
            </a:tbl>
          </a:graphicData>
        </a:graphic>
      </p:graphicFrame>
    </p:spTree>
    <p:extLst>
      <p:ext uri="{BB962C8B-B14F-4D97-AF65-F5344CB8AC3E}">
        <p14:creationId xmlns:p14="http://schemas.microsoft.com/office/powerpoint/2010/main" val="697993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graphicFrame>
        <p:nvGraphicFramePr>
          <p:cNvPr id="2" name="Table 1">
            <a:extLst>
              <a:ext uri="{FF2B5EF4-FFF2-40B4-BE49-F238E27FC236}">
                <a16:creationId xmlns:a16="http://schemas.microsoft.com/office/drawing/2014/main" id="{2D52165E-A632-4819-A0C5-3BF60A99F802}"/>
              </a:ext>
            </a:extLst>
          </p:cNvPr>
          <p:cNvGraphicFramePr>
            <a:graphicFrameLocks noGrp="1"/>
          </p:cNvGraphicFramePr>
          <p:nvPr/>
        </p:nvGraphicFramePr>
        <p:xfrm>
          <a:off x="1266557" y="299204"/>
          <a:ext cx="10640521" cy="6194480"/>
        </p:xfrm>
        <a:graphic>
          <a:graphicData uri="http://schemas.openxmlformats.org/drawingml/2006/table">
            <a:tbl>
              <a:tblPr firstRow="1" firstCol="1" bandRow="1">
                <a:tableStyleId>{5C22544A-7EE6-4342-B048-85BDC9FD1C3A}</a:tableStyleId>
              </a:tblPr>
              <a:tblGrid>
                <a:gridCol w="3623495">
                  <a:extLst>
                    <a:ext uri="{9D8B030D-6E8A-4147-A177-3AD203B41FA5}">
                      <a16:colId xmlns:a16="http://schemas.microsoft.com/office/drawing/2014/main" val="3250658764"/>
                    </a:ext>
                  </a:extLst>
                </a:gridCol>
                <a:gridCol w="7017026">
                  <a:extLst>
                    <a:ext uri="{9D8B030D-6E8A-4147-A177-3AD203B41FA5}">
                      <a16:colId xmlns:a16="http://schemas.microsoft.com/office/drawing/2014/main" val="431218351"/>
                    </a:ext>
                  </a:extLst>
                </a:gridCol>
              </a:tblGrid>
              <a:tr h="457414">
                <a:tc gridSpan="2">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Intrapartum Deaths </a:t>
                      </a:r>
                      <a:r>
                        <a:rPr lang="en-US" sz="2400" dirty="0" err="1">
                          <a:effectLst/>
                          <a:latin typeface="Calibri" panose="020F0502020204030204" pitchFamily="34" charset="0"/>
                          <a:ea typeface="Calibri" panose="020F0502020204030204" pitchFamily="34" charset="0"/>
                          <a:cs typeface="Mangal" panose="00000400000000000000" pitchFamily="2"/>
                        </a:rPr>
                        <a:t>Contd</a:t>
                      </a:r>
                      <a:r>
                        <a:rPr lang="en-US" sz="2400" dirty="0">
                          <a:effectLst/>
                          <a:latin typeface="Calibri" panose="020F0502020204030204" pitchFamily="34" charset="0"/>
                          <a:ea typeface="Calibri" panose="020F0502020204030204" pitchFamily="34" charset="0"/>
                          <a:cs typeface="Mangal" panose="00000400000000000000" pitchFamily="2"/>
                        </a:rPr>
                        <a:t>…</a:t>
                      </a:r>
                    </a:p>
                  </a:txBody>
                  <a:tcPr marL="68580" marR="68580" marT="0" marB="0"/>
                </a:tc>
                <a:tc hMerge="1">
                  <a:txBody>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238988155"/>
                  </a:ext>
                </a:extLst>
              </a:tr>
              <a:tr h="2216141">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Other specified Intrapartum disorder (I5)</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fetal blood loss, intracranial non-traumatic hemorrhage of fetus &amp; newborn, hemolytic disease/ DIC/perinatal hematological disorders, necrotising enterocolitis of fetus &amp; newborn, congenital renal failure, complications of intrauterine procedure (not classified elsewhere), hydrops fetalis due tyo hemolytic disease,</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554495300"/>
                  </a:ext>
                </a:extLst>
              </a:tr>
              <a:tr h="1470126">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Disorders related to Fetal growth (I6)</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Light for gestational age, small for age, fetal malnutrition, growth retardation, large baby, heavy for age, post-term but not heavy for age, extreme immaturity</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1480541155"/>
                  </a:ext>
                </a:extLst>
              </a:tr>
              <a:tr h="1580228">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Intrapartum death of unspecified cause 9I7)</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Fetal death and Stillborn with cause of death not known</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181020070"/>
                  </a:ext>
                </a:extLst>
              </a:tr>
            </a:tbl>
          </a:graphicData>
        </a:graphic>
      </p:graphicFrame>
    </p:spTree>
    <p:extLst>
      <p:ext uri="{BB962C8B-B14F-4D97-AF65-F5344CB8AC3E}">
        <p14:creationId xmlns:p14="http://schemas.microsoft.com/office/powerpoint/2010/main" val="2588662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graphicFrame>
        <p:nvGraphicFramePr>
          <p:cNvPr id="6" name="Table 5">
            <a:extLst>
              <a:ext uri="{FF2B5EF4-FFF2-40B4-BE49-F238E27FC236}">
                <a16:creationId xmlns:a16="http://schemas.microsoft.com/office/drawing/2014/main" id="{601AE1BB-71E2-4782-93AA-D822233038B9}"/>
              </a:ext>
            </a:extLst>
          </p:cNvPr>
          <p:cNvGraphicFramePr>
            <a:graphicFrameLocks noGrp="1"/>
          </p:cNvGraphicFramePr>
          <p:nvPr/>
        </p:nvGraphicFramePr>
        <p:xfrm>
          <a:off x="1063427" y="554345"/>
          <a:ext cx="10643955" cy="6063776"/>
        </p:xfrm>
        <a:graphic>
          <a:graphicData uri="http://schemas.openxmlformats.org/drawingml/2006/table">
            <a:tbl>
              <a:tblPr firstRow="1" firstCol="1" bandRow="1">
                <a:tableStyleId>{5C22544A-7EE6-4342-B048-85BDC9FD1C3A}</a:tableStyleId>
              </a:tblPr>
              <a:tblGrid>
                <a:gridCol w="5059077">
                  <a:extLst>
                    <a:ext uri="{9D8B030D-6E8A-4147-A177-3AD203B41FA5}">
                      <a16:colId xmlns:a16="http://schemas.microsoft.com/office/drawing/2014/main" val="2714045939"/>
                    </a:ext>
                  </a:extLst>
                </a:gridCol>
                <a:gridCol w="5584878">
                  <a:extLst>
                    <a:ext uri="{9D8B030D-6E8A-4147-A177-3AD203B41FA5}">
                      <a16:colId xmlns:a16="http://schemas.microsoft.com/office/drawing/2014/main" val="4070986190"/>
                    </a:ext>
                  </a:extLst>
                </a:gridCol>
              </a:tblGrid>
              <a:tr h="360849">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Neonatal Deaths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effectLst/>
                          <a:latin typeface="+mn-lt"/>
                          <a:ea typeface="+mn-ea"/>
                          <a:cs typeface="+mn-cs"/>
                        </a:rPr>
                        <a:t>Causes</a:t>
                      </a:r>
                    </a:p>
                  </a:txBody>
                  <a:tcPr marL="68580" marR="68580" marT="0" marB="0"/>
                </a:tc>
                <a:extLst>
                  <a:ext uri="{0D108BD9-81ED-4DB2-BD59-A6C34878D82A}">
                    <a16:rowId xmlns:a16="http://schemas.microsoft.com/office/drawing/2014/main" val="3957733563"/>
                  </a:ext>
                </a:extLst>
              </a:tr>
              <a:tr h="1127574">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Congenital malformations, deformations and chromosomal abnormalities (N1)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Congenital malformations, deformations and chromosomal abnormalities</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535797385"/>
                  </a:ext>
                </a:extLst>
              </a:tr>
              <a:tr h="1535716">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Disorders related to fetal growth (N2)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Light for gestational age, small for age, fetal malnutrition, growth retardation, large baby, heavy for age, post-term but not heavy for age, extreme immaturity</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767833463"/>
                  </a:ext>
                </a:extLst>
              </a:tr>
              <a:tr h="1127574">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Birth trauma (N3) </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Intracranial laceration &amp; hemorrhage due to birth trauma, birth injuries to CNS, birth injury to scalp, birth injury to skeleton,</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936195953"/>
                  </a:ext>
                </a:extLst>
              </a:tr>
              <a:tr h="1535716">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Complications of intrapartum events (N4)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Intrauterine hypoxia, birth asphyxia,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682607695"/>
                  </a:ext>
                </a:extLst>
              </a:tr>
            </a:tbl>
          </a:graphicData>
        </a:graphic>
      </p:graphicFrame>
    </p:spTree>
    <p:extLst>
      <p:ext uri="{BB962C8B-B14F-4D97-AF65-F5344CB8AC3E}">
        <p14:creationId xmlns:p14="http://schemas.microsoft.com/office/powerpoint/2010/main" val="3327478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graphicFrame>
        <p:nvGraphicFramePr>
          <p:cNvPr id="9" name="Table 8">
            <a:extLst>
              <a:ext uri="{FF2B5EF4-FFF2-40B4-BE49-F238E27FC236}">
                <a16:creationId xmlns:a16="http://schemas.microsoft.com/office/drawing/2014/main" id="{2798AD9E-E661-47AD-88F6-1B1F929D68FA}"/>
              </a:ext>
            </a:extLst>
          </p:cNvPr>
          <p:cNvGraphicFramePr>
            <a:graphicFrameLocks noGrp="1"/>
          </p:cNvGraphicFramePr>
          <p:nvPr/>
        </p:nvGraphicFramePr>
        <p:xfrm>
          <a:off x="1063427" y="705339"/>
          <a:ext cx="10643955" cy="5394009"/>
        </p:xfrm>
        <a:graphic>
          <a:graphicData uri="http://schemas.openxmlformats.org/drawingml/2006/table">
            <a:tbl>
              <a:tblPr firstRow="1" firstCol="1" bandRow="1">
                <a:tableStyleId>{5C22544A-7EE6-4342-B048-85BDC9FD1C3A}</a:tableStyleId>
              </a:tblPr>
              <a:tblGrid>
                <a:gridCol w="3528451">
                  <a:extLst>
                    <a:ext uri="{9D8B030D-6E8A-4147-A177-3AD203B41FA5}">
                      <a16:colId xmlns:a16="http://schemas.microsoft.com/office/drawing/2014/main" val="2714045939"/>
                    </a:ext>
                  </a:extLst>
                </a:gridCol>
                <a:gridCol w="7115504">
                  <a:extLst>
                    <a:ext uri="{9D8B030D-6E8A-4147-A177-3AD203B41FA5}">
                      <a16:colId xmlns:a16="http://schemas.microsoft.com/office/drawing/2014/main" val="4070986190"/>
                    </a:ext>
                  </a:extLst>
                </a:gridCol>
              </a:tblGrid>
              <a:tr h="17895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Neonatal Deaths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effectLst/>
                          <a:latin typeface="+mn-lt"/>
                          <a:ea typeface="+mn-ea"/>
                          <a:cs typeface="+mn-cs"/>
                        </a:rPr>
                        <a:t>Causes</a:t>
                      </a:r>
                    </a:p>
                  </a:txBody>
                  <a:tcPr marL="68580" marR="68580" marT="0" marB="0"/>
                </a:tc>
                <a:extLst>
                  <a:ext uri="{0D108BD9-81ED-4DB2-BD59-A6C34878D82A}">
                    <a16:rowId xmlns:a16="http://schemas.microsoft.com/office/drawing/2014/main" val="3957733563"/>
                  </a:ext>
                </a:extLst>
              </a:tr>
              <a:tr h="1068131">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Convulsions and disorders of cerebral status (N5)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Convulsions of newborn, neonatal cerebral ischemia, neonatal coma,other disturbances of cerebral status of newborn</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535797385"/>
                  </a:ext>
                </a:extLst>
              </a:tr>
              <a:tr h="1684984">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Infections (N6)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Tetanus neonatorum, congenital syphilis, meningitis, encephalitis, myelitis and encephalomyelitis, intracranial and intraspinal abscess and granuloma, intracranial and intraspinal phlebitis and thrombophlebitis, congenital pneumonia, congenital viral disease, bacterial sepsis of newborn, other congenital infectious and parasitic diseases, other infections specific to perinatal period (neonatal infective mastitis/conjunctivitis/intraamniotic infection)</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767833463"/>
                  </a:ext>
                </a:extLst>
              </a:tr>
            </a:tbl>
          </a:graphicData>
        </a:graphic>
      </p:graphicFrame>
    </p:spTree>
    <p:extLst>
      <p:ext uri="{BB962C8B-B14F-4D97-AF65-F5344CB8AC3E}">
        <p14:creationId xmlns:p14="http://schemas.microsoft.com/office/powerpoint/2010/main" val="1820102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8B490-8CFD-42CB-9A02-0EDC6F368A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graphicFrame>
        <p:nvGraphicFramePr>
          <p:cNvPr id="5" name="Table 4">
            <a:extLst>
              <a:ext uri="{FF2B5EF4-FFF2-40B4-BE49-F238E27FC236}">
                <a16:creationId xmlns:a16="http://schemas.microsoft.com/office/drawing/2014/main" id="{70FB5B5A-A4AD-4869-88EC-C63E2EFC794D}"/>
              </a:ext>
            </a:extLst>
          </p:cNvPr>
          <p:cNvGraphicFramePr>
            <a:graphicFrameLocks noGrp="1"/>
          </p:cNvGraphicFramePr>
          <p:nvPr/>
        </p:nvGraphicFramePr>
        <p:xfrm>
          <a:off x="1063427" y="1043275"/>
          <a:ext cx="10643955" cy="4156838"/>
        </p:xfrm>
        <a:graphic>
          <a:graphicData uri="http://schemas.openxmlformats.org/drawingml/2006/table">
            <a:tbl>
              <a:tblPr firstRow="1" firstCol="1" bandRow="1">
                <a:tableStyleId>{5C22544A-7EE6-4342-B048-85BDC9FD1C3A}</a:tableStyleId>
              </a:tblPr>
              <a:tblGrid>
                <a:gridCol w="3528451">
                  <a:extLst>
                    <a:ext uri="{9D8B030D-6E8A-4147-A177-3AD203B41FA5}">
                      <a16:colId xmlns:a16="http://schemas.microsoft.com/office/drawing/2014/main" val="2714045939"/>
                    </a:ext>
                  </a:extLst>
                </a:gridCol>
                <a:gridCol w="7115504">
                  <a:extLst>
                    <a:ext uri="{9D8B030D-6E8A-4147-A177-3AD203B41FA5}">
                      <a16:colId xmlns:a16="http://schemas.microsoft.com/office/drawing/2014/main" val="4070986190"/>
                    </a:ext>
                  </a:extLst>
                </a:gridCol>
              </a:tblGrid>
              <a:tr h="320346">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Neonatal Deaths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effectLst/>
                          <a:latin typeface="+mn-lt"/>
                          <a:ea typeface="+mn-ea"/>
                          <a:cs typeface="+mn-cs"/>
                        </a:rPr>
                        <a:t>Causes</a:t>
                      </a:r>
                    </a:p>
                  </a:txBody>
                  <a:tcPr marL="68580" marR="68580" marT="0" marB="0"/>
                </a:tc>
                <a:extLst>
                  <a:ext uri="{0D108BD9-81ED-4DB2-BD59-A6C34878D82A}">
                    <a16:rowId xmlns:a16="http://schemas.microsoft.com/office/drawing/2014/main" val="3957733563"/>
                  </a:ext>
                </a:extLst>
              </a:tr>
              <a:tr h="1068131">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Respiratory and cardiovascular disorders (N7)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Respiratory distress of newborn, neonatal aspiration syndromes, interstitial emphysema and related conditions, pulmonary </a:t>
                      </a:r>
                      <a:r>
                        <a:rPr lang="en-AU" sz="2400" dirty="0" err="1">
                          <a:effectLst/>
                          <a:latin typeface="Calibri" panose="020F0502020204030204" pitchFamily="34" charset="0"/>
                          <a:ea typeface="Calibri" panose="020F0502020204030204" pitchFamily="34" charset="0"/>
                          <a:cs typeface="Calibri" panose="020F0502020204030204" pitchFamily="34" charset="0"/>
                        </a:rPr>
                        <a:t>hemorrhage</a:t>
                      </a:r>
                      <a:r>
                        <a:rPr lang="en-AU" sz="2400" dirty="0">
                          <a:effectLst/>
                          <a:latin typeface="Calibri" panose="020F0502020204030204" pitchFamily="34" charset="0"/>
                          <a:ea typeface="Calibri" panose="020F0502020204030204" pitchFamily="34" charset="0"/>
                          <a:cs typeface="Calibri" panose="020F0502020204030204" pitchFamily="34" charset="0"/>
                        </a:rPr>
                        <a:t> originating in the perinatal </a:t>
                      </a:r>
                      <a:r>
                        <a:rPr lang="en-AU" sz="2400" dirty="0" err="1">
                          <a:effectLst/>
                          <a:latin typeface="Calibri" panose="020F0502020204030204" pitchFamily="34" charset="0"/>
                          <a:ea typeface="Calibri" panose="020F0502020204030204" pitchFamily="34" charset="0"/>
                          <a:cs typeface="Calibri" panose="020F0502020204030204" pitchFamily="34" charset="0"/>
                        </a:rPr>
                        <a:t>period,Chronic</a:t>
                      </a:r>
                      <a:r>
                        <a:rPr lang="en-AU" sz="2400" dirty="0">
                          <a:effectLst/>
                          <a:latin typeface="Calibri" panose="020F0502020204030204" pitchFamily="34" charset="0"/>
                          <a:ea typeface="Calibri" panose="020F0502020204030204" pitchFamily="34" charset="0"/>
                          <a:cs typeface="Calibri" panose="020F0502020204030204" pitchFamily="34" charset="0"/>
                        </a:rPr>
                        <a:t> respiratory disease originating in the perinatal </a:t>
                      </a:r>
                      <a:r>
                        <a:rPr lang="en-AU" sz="2400" dirty="0" err="1">
                          <a:effectLst/>
                          <a:latin typeface="Calibri" panose="020F0502020204030204" pitchFamily="34" charset="0"/>
                          <a:ea typeface="Calibri" panose="020F0502020204030204" pitchFamily="34" charset="0"/>
                          <a:cs typeface="Calibri" panose="020F0502020204030204" pitchFamily="34" charset="0"/>
                        </a:rPr>
                        <a:t>period,other</a:t>
                      </a:r>
                      <a:r>
                        <a:rPr lang="en-AU" sz="2400" dirty="0">
                          <a:effectLst/>
                          <a:latin typeface="Calibri" panose="020F0502020204030204" pitchFamily="34" charset="0"/>
                          <a:ea typeface="Calibri" panose="020F0502020204030204" pitchFamily="34" charset="0"/>
                          <a:cs typeface="Calibri" panose="020F0502020204030204" pitchFamily="34" charset="0"/>
                        </a:rPr>
                        <a:t> respiratory conditions originating in the perinatal period (atelectasis, sleep </a:t>
                      </a:r>
                      <a:r>
                        <a:rPr lang="en-AU" sz="2400" dirty="0" err="1">
                          <a:effectLst/>
                          <a:latin typeface="Calibri" panose="020F0502020204030204" pitchFamily="34" charset="0"/>
                          <a:ea typeface="Calibri" panose="020F0502020204030204" pitchFamily="34" charset="0"/>
                          <a:cs typeface="Calibri" panose="020F0502020204030204" pitchFamily="34" charset="0"/>
                        </a:rPr>
                        <a:t>apnea</a:t>
                      </a:r>
                      <a:r>
                        <a:rPr lang="en-AU" sz="2400" dirty="0">
                          <a:effectLst/>
                          <a:latin typeface="Calibri" panose="020F0502020204030204" pitchFamily="34" charset="0"/>
                          <a:ea typeface="Calibri" panose="020F0502020204030204" pitchFamily="34" charset="0"/>
                          <a:cs typeface="Calibri" panose="020F0502020204030204" pitchFamily="34" charset="0"/>
                        </a:rPr>
                        <a:t>, respiratory failure.</a:t>
                      </a:r>
                      <a:endParaRPr lang="en-US" sz="2400" dirty="0">
                        <a:effectLst/>
                        <a:latin typeface="Calibri" panose="020F0502020204030204" pitchFamily="34" charset="0"/>
                        <a:ea typeface="Calibri" panose="020F0502020204030204" pitchFamily="34" charset="0"/>
                        <a:cs typeface="Mangal" panose="00000400000000000000" pitchFamily="2"/>
                      </a:endParaRPr>
                    </a:p>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Cardiovascular disorders originating in the perinatal period(cardiac failure/dysrhythmia/hypertension)</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535797385"/>
                  </a:ext>
                </a:extLst>
              </a:tr>
            </a:tbl>
          </a:graphicData>
        </a:graphic>
      </p:graphicFrame>
    </p:spTree>
    <p:extLst>
      <p:ext uri="{BB962C8B-B14F-4D97-AF65-F5344CB8AC3E}">
        <p14:creationId xmlns:p14="http://schemas.microsoft.com/office/powerpoint/2010/main" val="3039172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graphicFrame>
        <p:nvGraphicFramePr>
          <p:cNvPr id="5" name="Table 4">
            <a:extLst>
              <a:ext uri="{FF2B5EF4-FFF2-40B4-BE49-F238E27FC236}">
                <a16:creationId xmlns:a16="http://schemas.microsoft.com/office/drawing/2014/main" id="{8ECE6F29-A575-4FF9-BEDD-5F805C9DF910}"/>
              </a:ext>
            </a:extLst>
          </p:cNvPr>
          <p:cNvGraphicFramePr>
            <a:graphicFrameLocks noGrp="1"/>
          </p:cNvGraphicFramePr>
          <p:nvPr>
            <p:extLst>
              <p:ext uri="{D42A27DB-BD31-4B8C-83A1-F6EECF244321}">
                <p14:modId xmlns:p14="http://schemas.microsoft.com/office/powerpoint/2010/main" val="3988454070"/>
              </p:ext>
            </p:extLst>
          </p:nvPr>
        </p:nvGraphicFramePr>
        <p:xfrm>
          <a:off x="406793" y="355466"/>
          <a:ext cx="11519512" cy="7054292"/>
        </p:xfrm>
        <a:graphic>
          <a:graphicData uri="http://schemas.openxmlformats.org/drawingml/2006/table">
            <a:tbl>
              <a:tblPr firstRow="1" firstCol="1" bandRow="1">
                <a:tableStyleId>{5C22544A-7EE6-4342-B048-85BDC9FD1C3A}</a:tableStyleId>
              </a:tblPr>
              <a:tblGrid>
                <a:gridCol w="2932103">
                  <a:extLst>
                    <a:ext uri="{9D8B030D-6E8A-4147-A177-3AD203B41FA5}">
                      <a16:colId xmlns:a16="http://schemas.microsoft.com/office/drawing/2014/main" val="2714045939"/>
                    </a:ext>
                  </a:extLst>
                </a:gridCol>
                <a:gridCol w="8587409">
                  <a:extLst>
                    <a:ext uri="{9D8B030D-6E8A-4147-A177-3AD203B41FA5}">
                      <a16:colId xmlns:a16="http://schemas.microsoft.com/office/drawing/2014/main" val="4070986190"/>
                    </a:ext>
                  </a:extLst>
                </a:gridCol>
              </a:tblGrid>
              <a:tr h="320346">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Neonatal Deaths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effectLst/>
                          <a:latin typeface="+mn-lt"/>
                          <a:ea typeface="+mn-ea"/>
                          <a:cs typeface="+mn-cs"/>
                        </a:rPr>
                        <a:t>Causes</a:t>
                      </a:r>
                    </a:p>
                  </a:txBody>
                  <a:tcPr marL="68580" marR="68580" marT="0" marB="0"/>
                </a:tc>
                <a:extLst>
                  <a:ext uri="{0D108BD9-81ED-4DB2-BD59-A6C34878D82A}">
                    <a16:rowId xmlns:a16="http://schemas.microsoft.com/office/drawing/2014/main" val="3957733563"/>
                  </a:ext>
                </a:extLst>
              </a:tr>
              <a:tr h="1068131">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Other neonatal conditions (N8)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Fetal blood loss, umbilical </a:t>
                      </a:r>
                      <a:r>
                        <a:rPr lang="en-AU" sz="2400" dirty="0" err="1">
                          <a:effectLst/>
                          <a:latin typeface="Calibri" panose="020F0502020204030204" pitchFamily="34" charset="0"/>
                          <a:ea typeface="Calibri" panose="020F0502020204030204" pitchFamily="34" charset="0"/>
                          <a:cs typeface="Calibri" panose="020F0502020204030204" pitchFamily="34" charset="0"/>
                        </a:rPr>
                        <a:t>hemorrhage</a:t>
                      </a:r>
                      <a:r>
                        <a:rPr lang="en-AU" sz="2400" dirty="0">
                          <a:effectLst/>
                          <a:latin typeface="Calibri" panose="020F0502020204030204" pitchFamily="34" charset="0"/>
                          <a:ea typeface="Calibri" panose="020F0502020204030204" pitchFamily="34" charset="0"/>
                          <a:cs typeface="Calibri" panose="020F0502020204030204" pitchFamily="34" charset="0"/>
                        </a:rPr>
                        <a:t>, intracranial non-traumatic </a:t>
                      </a:r>
                      <a:r>
                        <a:rPr lang="en-AU" sz="2400" dirty="0" err="1">
                          <a:effectLst/>
                          <a:latin typeface="Calibri" panose="020F0502020204030204" pitchFamily="34" charset="0"/>
                          <a:ea typeface="Calibri" panose="020F0502020204030204" pitchFamily="34" charset="0"/>
                          <a:cs typeface="Calibri" panose="020F0502020204030204" pitchFamily="34" charset="0"/>
                        </a:rPr>
                        <a:t>hemorrhage</a:t>
                      </a:r>
                      <a:r>
                        <a:rPr lang="en-AU" sz="2400" dirty="0">
                          <a:effectLst/>
                          <a:latin typeface="Calibri" panose="020F0502020204030204" pitchFamily="34" charset="0"/>
                          <a:ea typeface="Calibri" panose="020F0502020204030204" pitchFamily="34" charset="0"/>
                          <a:cs typeface="Calibri" panose="020F0502020204030204" pitchFamily="34" charset="0"/>
                        </a:rPr>
                        <a:t>, </a:t>
                      </a:r>
                      <a:r>
                        <a:rPr lang="en-AU" sz="2400" dirty="0" err="1">
                          <a:effectLst/>
                          <a:latin typeface="Calibri" panose="020F0502020204030204" pitchFamily="34" charset="0"/>
                          <a:ea typeface="Calibri" panose="020F0502020204030204" pitchFamily="34" charset="0"/>
                          <a:cs typeface="Calibri" panose="020F0502020204030204" pitchFamily="34" charset="0"/>
                        </a:rPr>
                        <a:t>hemorrhagic</a:t>
                      </a:r>
                      <a:r>
                        <a:rPr lang="en-AU" sz="2400" dirty="0">
                          <a:effectLst/>
                          <a:latin typeface="Calibri" panose="020F0502020204030204" pitchFamily="34" charset="0"/>
                          <a:ea typeface="Calibri" panose="020F0502020204030204" pitchFamily="34" charset="0"/>
                          <a:cs typeface="Calibri" panose="020F0502020204030204" pitchFamily="34" charset="0"/>
                        </a:rPr>
                        <a:t> disease, </a:t>
                      </a:r>
                      <a:r>
                        <a:rPr lang="en-AU" sz="2400" dirty="0" err="1">
                          <a:effectLst/>
                          <a:latin typeface="Calibri" panose="020F0502020204030204" pitchFamily="34" charset="0"/>
                          <a:ea typeface="Calibri" panose="020F0502020204030204" pitchFamily="34" charset="0"/>
                          <a:cs typeface="Calibri" panose="020F0502020204030204" pitchFamily="34" charset="0"/>
                        </a:rPr>
                        <a:t>hemolytic</a:t>
                      </a:r>
                      <a:r>
                        <a:rPr lang="en-AU" sz="2400" dirty="0">
                          <a:effectLst/>
                          <a:latin typeface="Calibri" panose="020F0502020204030204" pitchFamily="34" charset="0"/>
                          <a:ea typeface="Calibri" panose="020F0502020204030204" pitchFamily="34" charset="0"/>
                          <a:cs typeface="Calibri" panose="020F0502020204030204" pitchFamily="34" charset="0"/>
                        </a:rPr>
                        <a:t> disease, hydrops fetalis due to </a:t>
                      </a:r>
                      <a:r>
                        <a:rPr lang="en-AU" sz="2400" dirty="0" err="1">
                          <a:effectLst/>
                          <a:latin typeface="Calibri" panose="020F0502020204030204" pitchFamily="34" charset="0"/>
                          <a:ea typeface="Calibri" panose="020F0502020204030204" pitchFamily="34" charset="0"/>
                          <a:cs typeface="Calibri" panose="020F0502020204030204" pitchFamily="34" charset="0"/>
                        </a:rPr>
                        <a:t>hemolytic</a:t>
                      </a:r>
                      <a:r>
                        <a:rPr lang="en-AU" sz="2400" dirty="0">
                          <a:effectLst/>
                          <a:latin typeface="Calibri" panose="020F0502020204030204" pitchFamily="34" charset="0"/>
                          <a:ea typeface="Calibri" panose="020F0502020204030204" pitchFamily="34" charset="0"/>
                          <a:cs typeface="Calibri" panose="020F0502020204030204" pitchFamily="34" charset="0"/>
                        </a:rPr>
                        <a:t> disease, kernicterus, neonatal </a:t>
                      </a:r>
                      <a:r>
                        <a:rPr lang="en-AU" sz="2400" dirty="0" err="1">
                          <a:effectLst/>
                          <a:latin typeface="Calibri" panose="020F0502020204030204" pitchFamily="34" charset="0"/>
                          <a:ea typeface="Calibri" panose="020F0502020204030204" pitchFamily="34" charset="0"/>
                          <a:cs typeface="Calibri" panose="020F0502020204030204" pitchFamily="34" charset="0"/>
                        </a:rPr>
                        <a:t>jaundica</a:t>
                      </a:r>
                      <a:r>
                        <a:rPr lang="en-AU" sz="2400" dirty="0">
                          <a:effectLst/>
                          <a:latin typeface="Calibri" panose="020F0502020204030204" pitchFamily="34" charset="0"/>
                          <a:ea typeface="Calibri" panose="020F0502020204030204" pitchFamily="34" charset="0"/>
                          <a:cs typeface="Calibri" panose="020F0502020204030204" pitchFamily="34" charset="0"/>
                        </a:rPr>
                        <a:t> due to excessive </a:t>
                      </a:r>
                      <a:r>
                        <a:rPr lang="en-AU" sz="2400" dirty="0" err="1">
                          <a:effectLst/>
                          <a:latin typeface="Calibri" panose="020F0502020204030204" pitchFamily="34" charset="0"/>
                          <a:ea typeface="Calibri" panose="020F0502020204030204" pitchFamily="34" charset="0"/>
                          <a:cs typeface="Calibri" panose="020F0502020204030204" pitchFamily="34" charset="0"/>
                        </a:rPr>
                        <a:t>hemolysis</a:t>
                      </a:r>
                      <a:r>
                        <a:rPr lang="en-AU" sz="2400" dirty="0">
                          <a:effectLst/>
                          <a:latin typeface="Calibri" panose="020F0502020204030204" pitchFamily="34" charset="0"/>
                          <a:ea typeface="Calibri" panose="020F0502020204030204" pitchFamily="34" charset="0"/>
                          <a:cs typeface="Calibri" panose="020F0502020204030204" pitchFamily="34" charset="0"/>
                        </a:rPr>
                        <a:t> / other causes, DIC, intestinal obstruction, necrotizing enterocolitis, digestive system disorder, hypothermia, disturbance of temperature regulation, conditions of skin, feeding problems, reactions and intoxications, disorders of muscle tone</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535797385"/>
                  </a:ext>
                </a:extLst>
              </a:tr>
              <a:tr h="761681">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Low birth weight and prematurity (N9) </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Low birth weight and prematurity</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1158113712"/>
                  </a:ext>
                </a:extLst>
              </a:tr>
              <a:tr h="283064">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Miscellaneous (N10)</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AU" sz="2400" dirty="0">
                          <a:effectLst/>
                          <a:latin typeface="Calibri" panose="020F0502020204030204" pitchFamily="34" charset="0"/>
                          <a:ea typeface="Calibri" panose="020F0502020204030204" pitchFamily="34" charset="0"/>
                          <a:cs typeface="Calibri" panose="020F0502020204030204" pitchFamily="34" charset="0"/>
                        </a:rPr>
                        <a:t>Congenital renal failure, withdrawal symptoms from maternal use of drugs/ therapeutic use of drugs, termination of pregnancy affecting fetus &amp; newborn, complications of intrauterine procedures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588394089"/>
                  </a:ext>
                </a:extLst>
              </a:tr>
              <a:tr h="1684984">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Neonatal death of unspecified cause (N11)</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767833463"/>
                  </a:ext>
                </a:extLst>
              </a:tr>
            </a:tbl>
          </a:graphicData>
        </a:graphic>
      </p:graphicFrame>
    </p:spTree>
    <p:extLst>
      <p:ext uri="{BB962C8B-B14F-4D97-AF65-F5344CB8AC3E}">
        <p14:creationId xmlns:p14="http://schemas.microsoft.com/office/powerpoint/2010/main" val="621387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graphicFrame>
        <p:nvGraphicFramePr>
          <p:cNvPr id="5" name="Table 4">
            <a:extLst>
              <a:ext uri="{FF2B5EF4-FFF2-40B4-BE49-F238E27FC236}">
                <a16:creationId xmlns:a16="http://schemas.microsoft.com/office/drawing/2014/main" id="{94588BB7-25AA-4DFA-9817-0B1C951FF633}"/>
              </a:ext>
            </a:extLst>
          </p:cNvPr>
          <p:cNvGraphicFramePr>
            <a:graphicFrameLocks noGrp="1"/>
          </p:cNvGraphicFramePr>
          <p:nvPr/>
        </p:nvGraphicFramePr>
        <p:xfrm>
          <a:off x="602973" y="554345"/>
          <a:ext cx="11104409" cy="5814633"/>
        </p:xfrm>
        <a:graphic>
          <a:graphicData uri="http://schemas.openxmlformats.org/drawingml/2006/table">
            <a:tbl>
              <a:tblPr firstRow="1" firstCol="1" bandRow="1">
                <a:tableStyleId>{5C22544A-7EE6-4342-B048-85BDC9FD1C3A}</a:tableStyleId>
              </a:tblPr>
              <a:tblGrid>
                <a:gridCol w="2851564">
                  <a:extLst>
                    <a:ext uri="{9D8B030D-6E8A-4147-A177-3AD203B41FA5}">
                      <a16:colId xmlns:a16="http://schemas.microsoft.com/office/drawing/2014/main" val="2714045939"/>
                    </a:ext>
                  </a:extLst>
                </a:gridCol>
                <a:gridCol w="8252845">
                  <a:extLst>
                    <a:ext uri="{9D8B030D-6E8A-4147-A177-3AD203B41FA5}">
                      <a16:colId xmlns:a16="http://schemas.microsoft.com/office/drawing/2014/main" val="4070986190"/>
                    </a:ext>
                  </a:extLst>
                </a:gridCol>
              </a:tblGrid>
              <a:tr h="360849">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Maternal Causes of Perinatal Death</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effectLst/>
                          <a:latin typeface="+mn-lt"/>
                          <a:ea typeface="+mn-ea"/>
                          <a:cs typeface="+mn-cs"/>
                        </a:rPr>
                        <a:t>Causes</a:t>
                      </a:r>
                    </a:p>
                  </a:txBody>
                  <a:tcPr marL="68580" marR="68580" marT="0" marB="0"/>
                </a:tc>
                <a:extLst>
                  <a:ext uri="{0D108BD9-81ED-4DB2-BD59-A6C34878D82A}">
                    <a16:rowId xmlns:a16="http://schemas.microsoft.com/office/drawing/2014/main" val="3957733563"/>
                  </a:ext>
                </a:extLst>
              </a:tr>
              <a:tr h="1127574">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Complications of placenta, cord and membranes (M1)</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b="1">
                          <a:effectLst/>
                          <a:latin typeface="Calibri" panose="020F0502020204030204" pitchFamily="34" charset="0"/>
                          <a:ea typeface="Calibri" panose="020F0502020204030204" pitchFamily="34" charset="0"/>
                          <a:cs typeface="Calibri" panose="020F0502020204030204" pitchFamily="34" charset="0"/>
                        </a:rPr>
                        <a:t>Fetus and newborn affected by:</a:t>
                      </a:r>
                      <a:r>
                        <a:rPr lang="en-AU" sz="2400">
                          <a:effectLst/>
                          <a:latin typeface="Calibri" panose="020F0502020204030204" pitchFamily="34" charset="0"/>
                          <a:ea typeface="Calibri" panose="020F0502020204030204" pitchFamily="34" charset="0"/>
                          <a:cs typeface="Calibri" panose="020F0502020204030204" pitchFamily="34" charset="0"/>
                        </a:rPr>
                        <a:t> placenta praevia/abruptio placenta/ accidental hemorrhage/ APH/ damage to placenta/ maternal blood loss/ premature separation of placenta/ morphological and functional abnormalities of placenta/ prolapsed cord/ placental transfusion syndrome/ cord compression/ unspecified conditions of cord/ chorioamnionitis/ membrane abnormalities</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535797385"/>
                  </a:ext>
                </a:extLst>
              </a:tr>
              <a:tr h="1535716">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Maternal complications of pregnancy (M2)</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b="1" dirty="0">
                          <a:effectLst/>
                          <a:latin typeface="Calibri" panose="020F0502020204030204" pitchFamily="34" charset="0"/>
                          <a:ea typeface="Calibri" panose="020F0502020204030204" pitchFamily="34" charset="0"/>
                          <a:cs typeface="Calibri" panose="020F0502020204030204" pitchFamily="34" charset="0"/>
                        </a:rPr>
                        <a:t>Fetus and newborn affected by: </a:t>
                      </a:r>
                      <a:r>
                        <a:rPr lang="en-AU" sz="2400" dirty="0">
                          <a:effectLst/>
                          <a:latin typeface="Calibri" panose="020F0502020204030204" pitchFamily="34" charset="0"/>
                          <a:ea typeface="Calibri" panose="020F0502020204030204" pitchFamily="34" charset="0"/>
                          <a:cs typeface="Calibri" panose="020F0502020204030204" pitchFamily="34" charset="0"/>
                        </a:rPr>
                        <a:t>maternal complications of pregnancy (incompetent cervix/premature rupture of membrane/ oligohydramnios/ polyhydramnios/ ectopic pregnancy/ multiple pregnancy/ other maternal complications of pregnancy</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767833463"/>
                  </a:ext>
                </a:extLst>
              </a:tr>
            </a:tbl>
          </a:graphicData>
        </a:graphic>
      </p:graphicFrame>
    </p:spTree>
    <p:extLst>
      <p:ext uri="{BB962C8B-B14F-4D97-AF65-F5344CB8AC3E}">
        <p14:creationId xmlns:p14="http://schemas.microsoft.com/office/powerpoint/2010/main" val="3843103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7D50359-ABD4-4DE4-9C46-BE72FA3AABFF}"/>
              </a:ext>
            </a:extLst>
          </p:cNvPr>
          <p:cNvSpPr txBox="1">
            <a:spLocks/>
          </p:cNvSpPr>
          <p:nvPr/>
        </p:nvSpPr>
        <p:spPr>
          <a:xfrm>
            <a:off x="814620" y="299204"/>
            <a:ext cx="10703858" cy="744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rgbClr val="000000"/>
              </a:solidFill>
            </a:endParaRPr>
          </a:p>
        </p:txBody>
      </p:sp>
      <p:sp>
        <p:nvSpPr>
          <p:cNvPr id="8" name="Content Placeholder 2">
            <a:extLst>
              <a:ext uri="{FF2B5EF4-FFF2-40B4-BE49-F238E27FC236}">
                <a16:creationId xmlns:a16="http://schemas.microsoft.com/office/drawing/2014/main" id="{DBACF463-3672-4B33-A027-393893D0304C}"/>
              </a:ext>
            </a:extLst>
          </p:cNvPr>
          <p:cNvSpPr txBox="1">
            <a:spLocks/>
          </p:cNvSpPr>
          <p:nvPr/>
        </p:nvSpPr>
        <p:spPr>
          <a:xfrm>
            <a:off x="744071" y="1708257"/>
            <a:ext cx="10844956" cy="4768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lgn="just">
              <a:buFont typeface="Arial" panose="020B0604020202020204" pitchFamily="34" charset="0"/>
              <a:buNone/>
            </a:pPr>
            <a:endParaRPr lang="en-US" sz="4800" dirty="0"/>
          </a:p>
        </p:txBody>
      </p:sp>
      <p:graphicFrame>
        <p:nvGraphicFramePr>
          <p:cNvPr id="5" name="Table 4">
            <a:extLst>
              <a:ext uri="{FF2B5EF4-FFF2-40B4-BE49-F238E27FC236}">
                <a16:creationId xmlns:a16="http://schemas.microsoft.com/office/drawing/2014/main" id="{F1CF1499-D291-4B03-AFCD-C0D1E0D7BE0C}"/>
              </a:ext>
            </a:extLst>
          </p:cNvPr>
          <p:cNvGraphicFramePr>
            <a:graphicFrameLocks noGrp="1"/>
          </p:cNvGraphicFramePr>
          <p:nvPr/>
        </p:nvGraphicFramePr>
        <p:xfrm>
          <a:off x="397566" y="299205"/>
          <a:ext cx="11498720" cy="6444386"/>
        </p:xfrm>
        <a:graphic>
          <a:graphicData uri="http://schemas.openxmlformats.org/drawingml/2006/table">
            <a:tbl>
              <a:tblPr firstRow="1" firstCol="1" bandRow="1">
                <a:tableStyleId>{5C22544A-7EE6-4342-B048-85BDC9FD1C3A}</a:tableStyleId>
              </a:tblPr>
              <a:tblGrid>
                <a:gridCol w="2952821">
                  <a:extLst>
                    <a:ext uri="{9D8B030D-6E8A-4147-A177-3AD203B41FA5}">
                      <a16:colId xmlns:a16="http://schemas.microsoft.com/office/drawing/2014/main" val="2714045939"/>
                    </a:ext>
                  </a:extLst>
                </a:gridCol>
                <a:gridCol w="8545899">
                  <a:extLst>
                    <a:ext uri="{9D8B030D-6E8A-4147-A177-3AD203B41FA5}">
                      <a16:colId xmlns:a16="http://schemas.microsoft.com/office/drawing/2014/main" val="4070986190"/>
                    </a:ext>
                  </a:extLst>
                </a:gridCol>
              </a:tblGrid>
              <a:tr h="693337">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Mangal" panose="00000400000000000000" pitchFamily="2"/>
                        </a:rPr>
                        <a:t>Maternal Causes of Perinatal Death</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dirty="0">
                          <a:solidFill>
                            <a:schemeClr val="bg1"/>
                          </a:solidFill>
                          <a:effectLst/>
                          <a:latin typeface="+mn-lt"/>
                          <a:ea typeface="+mn-ea"/>
                          <a:cs typeface="+mn-cs"/>
                        </a:rPr>
                        <a:t>Causes</a:t>
                      </a:r>
                    </a:p>
                  </a:txBody>
                  <a:tcPr marL="68580" marR="68580" marT="0" marB="0"/>
                </a:tc>
                <a:extLst>
                  <a:ext uri="{0D108BD9-81ED-4DB2-BD59-A6C34878D82A}">
                    <a16:rowId xmlns:a16="http://schemas.microsoft.com/office/drawing/2014/main" val="3957733563"/>
                  </a:ext>
                </a:extLst>
              </a:tr>
              <a:tr h="1421566">
                <a:tc>
                  <a:txBody>
                    <a:bodyPr/>
                    <a:lstStyle/>
                    <a:p>
                      <a:pPr marL="0" marR="0">
                        <a:lnSpc>
                          <a:spcPct val="115000"/>
                        </a:lnSpc>
                        <a:spcBef>
                          <a:spcPts val="0"/>
                        </a:spcBef>
                        <a:spcAft>
                          <a:spcPts val="0"/>
                        </a:spcAft>
                      </a:pPr>
                      <a:r>
                        <a:rPr lang="en-AU" sz="2400" dirty="0">
                          <a:effectLst/>
                          <a:latin typeface="Calibri" panose="020F0502020204030204" pitchFamily="34" charset="0"/>
                          <a:ea typeface="Calibri" panose="020F0502020204030204" pitchFamily="34" charset="0"/>
                          <a:cs typeface="Calibri" panose="020F0502020204030204" pitchFamily="34" charset="0"/>
                        </a:rPr>
                        <a:t>Other complications of </a:t>
                      </a:r>
                      <a:r>
                        <a:rPr lang="en-AU" sz="2400" dirty="0" err="1">
                          <a:effectLst/>
                          <a:latin typeface="Calibri" panose="020F0502020204030204" pitchFamily="34" charset="0"/>
                          <a:ea typeface="Calibri" panose="020F0502020204030204" pitchFamily="34" charset="0"/>
                          <a:cs typeface="Calibri" panose="020F0502020204030204" pitchFamily="34" charset="0"/>
                        </a:rPr>
                        <a:t>labor</a:t>
                      </a:r>
                      <a:r>
                        <a:rPr lang="en-AU" sz="2400" dirty="0">
                          <a:effectLst/>
                          <a:latin typeface="Calibri" panose="020F0502020204030204" pitchFamily="34" charset="0"/>
                          <a:ea typeface="Calibri" panose="020F0502020204030204" pitchFamily="34" charset="0"/>
                          <a:cs typeface="Calibri" panose="020F0502020204030204" pitchFamily="34" charset="0"/>
                        </a:rPr>
                        <a:t> and delivery (M3)</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b="1">
                          <a:effectLst/>
                          <a:latin typeface="Calibri" panose="020F0502020204030204" pitchFamily="34" charset="0"/>
                          <a:ea typeface="Calibri" panose="020F0502020204030204" pitchFamily="34" charset="0"/>
                          <a:cs typeface="Calibri" panose="020F0502020204030204" pitchFamily="34" charset="0"/>
                        </a:rPr>
                        <a:t>Fetus and newborn affected by: </a:t>
                      </a:r>
                      <a:r>
                        <a:rPr lang="en-AU" sz="2400">
                          <a:effectLst/>
                          <a:latin typeface="Calibri" panose="020F0502020204030204" pitchFamily="34" charset="0"/>
                          <a:ea typeface="Calibri" panose="020F0502020204030204" pitchFamily="34" charset="0"/>
                          <a:cs typeface="Calibri" panose="020F0502020204030204" pitchFamily="34" charset="0"/>
                        </a:rPr>
                        <a:t>complications of labour &amp; delivery (breech delivery &amp; extraction/ malposition/ malpresentation/ forceps delivery/ caesareans ection/ abnormal uterine contraction/ other complications of labour &amp; delivery</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3535797385"/>
                  </a:ext>
                </a:extLst>
              </a:tr>
              <a:tr h="2479115">
                <a:tc>
                  <a:txBody>
                    <a:bodyPr/>
                    <a:lstStyle/>
                    <a:p>
                      <a:pPr marL="0" marR="0">
                        <a:lnSpc>
                          <a:spcPct val="115000"/>
                        </a:lnSpc>
                        <a:spcBef>
                          <a:spcPts val="0"/>
                        </a:spcBef>
                        <a:spcAft>
                          <a:spcPts val="0"/>
                        </a:spcAft>
                      </a:pPr>
                      <a:r>
                        <a:rPr lang="en-AU" sz="2400">
                          <a:effectLst/>
                          <a:latin typeface="Calibri" panose="020F0502020204030204" pitchFamily="34" charset="0"/>
                          <a:ea typeface="Calibri" panose="020F0502020204030204" pitchFamily="34" charset="0"/>
                          <a:cs typeface="Calibri" panose="020F0502020204030204" pitchFamily="34" charset="0"/>
                        </a:rPr>
                        <a:t>Maternal medical and surgical conditions; Noxious influences (M4)</a:t>
                      </a:r>
                      <a:endParaRPr lang="en-US" sz="240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a:txBody>
                    <a:bodyPr/>
                    <a:lstStyle/>
                    <a:p>
                      <a:pPr marL="0" marR="0">
                        <a:lnSpc>
                          <a:spcPct val="115000"/>
                        </a:lnSpc>
                        <a:spcBef>
                          <a:spcPts val="0"/>
                        </a:spcBef>
                        <a:spcAft>
                          <a:spcPts val="0"/>
                        </a:spcAft>
                      </a:pPr>
                      <a:r>
                        <a:rPr lang="en-AU" sz="2400" b="1" dirty="0">
                          <a:effectLst/>
                          <a:latin typeface="Calibri" panose="020F0502020204030204" pitchFamily="34" charset="0"/>
                          <a:ea typeface="Calibri" panose="020F0502020204030204" pitchFamily="34" charset="0"/>
                          <a:cs typeface="Calibri" panose="020F0502020204030204" pitchFamily="34" charset="0"/>
                        </a:rPr>
                        <a:t>Fetus and newborn affected by: </a:t>
                      </a:r>
                      <a:r>
                        <a:rPr lang="en-AU" sz="2400" dirty="0">
                          <a:effectLst/>
                          <a:latin typeface="Calibri" panose="020F0502020204030204" pitchFamily="34" charset="0"/>
                          <a:ea typeface="Calibri" panose="020F0502020204030204" pitchFamily="34" charset="0"/>
                          <a:cs typeface="Calibri" panose="020F0502020204030204" pitchFamily="34" charset="0"/>
                        </a:rPr>
                        <a:t>maternal conditions that may be unrelated to present pregnancy (maternal hypertension/ renal and urinary tract disease/ infectious &amp; parasitic diseases/ circulatory &amp; respiratory diseases/ medical procedures/ noxious influence transmitted via </a:t>
                      </a:r>
                      <a:r>
                        <a:rPr lang="en-AU" sz="2400" dirty="0" err="1">
                          <a:effectLst/>
                          <a:latin typeface="Calibri" panose="020F0502020204030204" pitchFamily="34" charset="0"/>
                          <a:ea typeface="Calibri" panose="020F0502020204030204" pitchFamily="34" charset="0"/>
                          <a:cs typeface="Calibri" panose="020F0502020204030204" pitchFamily="34" charset="0"/>
                        </a:rPr>
                        <a:t>palcenta</a:t>
                      </a:r>
                      <a:r>
                        <a:rPr lang="en-AU" sz="2400" dirty="0">
                          <a:effectLst/>
                          <a:latin typeface="Calibri" panose="020F0502020204030204" pitchFamily="34" charset="0"/>
                          <a:ea typeface="Calibri" panose="020F0502020204030204" pitchFamily="34" charset="0"/>
                          <a:cs typeface="Calibri" panose="020F0502020204030204" pitchFamily="34" charset="0"/>
                        </a:rPr>
                        <a:t> or breast milk/ maternal </a:t>
                      </a:r>
                      <a:r>
                        <a:rPr lang="en-AU" sz="2400" dirty="0" err="1">
                          <a:effectLst/>
                          <a:latin typeface="Calibri" panose="020F0502020204030204" pitchFamily="34" charset="0"/>
                          <a:ea typeface="Calibri" panose="020F0502020204030204" pitchFamily="34" charset="0"/>
                          <a:cs typeface="Calibri" panose="020F0502020204030204" pitchFamily="34" charset="0"/>
                        </a:rPr>
                        <a:t>anesthesia</a:t>
                      </a:r>
                      <a:r>
                        <a:rPr lang="en-AU" sz="2400" dirty="0">
                          <a:effectLst/>
                          <a:latin typeface="Calibri" panose="020F0502020204030204" pitchFamily="34" charset="0"/>
                          <a:ea typeface="Calibri" panose="020F0502020204030204" pitchFamily="34" charset="0"/>
                          <a:cs typeface="Calibri" panose="020F0502020204030204" pitchFamily="34" charset="0"/>
                        </a:rPr>
                        <a:t> &amp; analgesia during labour &amp; delivery/ medications/ tobacco use/ alcohol use/ use of drugs of addiction, </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767833463"/>
                  </a:ext>
                </a:extLst>
              </a:tr>
              <a:tr h="1050377">
                <a:tc gridSpan="2">
                  <a:txBody>
                    <a:bodyPr/>
                    <a:lstStyle/>
                    <a:p>
                      <a:pPr marL="0" marR="0">
                        <a:lnSpc>
                          <a:spcPct val="115000"/>
                        </a:lnSpc>
                        <a:spcBef>
                          <a:spcPts val="0"/>
                        </a:spcBef>
                        <a:spcAft>
                          <a:spcPts val="0"/>
                        </a:spcAft>
                      </a:pPr>
                      <a:r>
                        <a:rPr lang="en-AU" sz="2400" b="1" kern="1200" dirty="0">
                          <a:solidFill>
                            <a:schemeClr val="lt1"/>
                          </a:solidFill>
                          <a:effectLst/>
                          <a:latin typeface="+mn-lt"/>
                          <a:ea typeface="+mn-ea"/>
                          <a:cs typeface="+mn-cs"/>
                        </a:rPr>
                        <a:t>No maternal condition identified (M5) (Healthy mother)</a:t>
                      </a: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tc hMerge="1">
                  <a:txBody>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Mangal" panose="00000400000000000000" pitchFamily="2"/>
                      </a:endParaRPr>
                    </a:p>
                  </a:txBody>
                  <a:tcPr marL="68580" marR="68580" marT="0" marB="0"/>
                </a:tc>
                <a:extLst>
                  <a:ext uri="{0D108BD9-81ED-4DB2-BD59-A6C34878D82A}">
                    <a16:rowId xmlns:a16="http://schemas.microsoft.com/office/drawing/2014/main" val="2747023151"/>
                  </a:ext>
                </a:extLst>
              </a:tr>
            </a:tbl>
          </a:graphicData>
        </a:graphic>
      </p:graphicFrame>
    </p:spTree>
    <p:extLst>
      <p:ext uri="{BB962C8B-B14F-4D97-AF65-F5344CB8AC3E}">
        <p14:creationId xmlns:p14="http://schemas.microsoft.com/office/powerpoint/2010/main" val="1771651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B984-5CC0-48BB-8C37-EC6B969E0D53}"/>
              </a:ext>
            </a:extLst>
          </p:cNvPr>
          <p:cNvSpPr>
            <a:spLocks noGrp="1"/>
          </p:cNvSpPr>
          <p:nvPr>
            <p:ph type="title"/>
          </p:nvPr>
        </p:nvSpPr>
        <p:spPr>
          <a:xfrm>
            <a:off x="838200" y="202632"/>
            <a:ext cx="10515600" cy="633681"/>
          </a:xfrm>
        </p:spPr>
        <p:txBody>
          <a:bodyPr>
            <a:normAutofit/>
          </a:bodyPr>
          <a:lstStyle/>
          <a:p>
            <a:pPr algn="ctr"/>
            <a:r>
              <a:rPr lang="en-US" sz="3200" b="1" dirty="0"/>
              <a:t>Case scenario 1</a:t>
            </a:r>
          </a:p>
        </p:txBody>
      </p:sp>
      <p:sp>
        <p:nvSpPr>
          <p:cNvPr id="3" name="Content Placeholder 2">
            <a:extLst>
              <a:ext uri="{FF2B5EF4-FFF2-40B4-BE49-F238E27FC236}">
                <a16:creationId xmlns:a16="http://schemas.microsoft.com/office/drawing/2014/main" id="{4DB318BC-DFA3-4C8D-BEA4-2CC38F60C1C5}"/>
              </a:ext>
            </a:extLst>
          </p:cNvPr>
          <p:cNvSpPr>
            <a:spLocks noGrp="1"/>
          </p:cNvSpPr>
          <p:nvPr>
            <p:ph idx="1"/>
          </p:nvPr>
        </p:nvSpPr>
        <p:spPr>
          <a:xfrm>
            <a:off x="838200" y="998806"/>
            <a:ext cx="10515600" cy="5178157"/>
          </a:xfrm>
        </p:spPr>
        <p:txBody>
          <a:bodyPr>
            <a:normAutofit fontScale="92500" lnSpcReduction="10000"/>
          </a:bodyPr>
          <a:lstStyle/>
          <a:p>
            <a:pPr marL="0" indent="0">
              <a:buNone/>
            </a:pPr>
            <a:r>
              <a:rPr lang="en-US" dirty="0"/>
              <a:t>1. 31-year-old, gravida 5, para 4, hemoglobin 11 gm./dl, VDRL ++, 8 months since last menstrual period, complains of decreased fetal movement. No fetal heart rate on admission, labor induction started, delivered a stillborn baby weighing 2100 grams with signs of maceration of the skin. </a:t>
            </a:r>
          </a:p>
          <a:p>
            <a:pPr marL="514350" indent="-514350">
              <a:buAutoNum type="alphaLcPeriod"/>
            </a:pPr>
            <a:r>
              <a:rPr lang="en-US" dirty="0"/>
              <a:t>What is the outcome of pregnancy (type of perinatal death) ?: </a:t>
            </a:r>
          </a:p>
          <a:p>
            <a:pPr marL="0" indent="0">
              <a:buNone/>
            </a:pPr>
            <a:r>
              <a:rPr lang="en-US" dirty="0"/>
              <a:t>     Antepartum SB</a:t>
            </a:r>
          </a:p>
          <a:p>
            <a:pPr marL="0" indent="0">
              <a:buNone/>
            </a:pPr>
            <a:r>
              <a:rPr lang="en-US" dirty="0"/>
              <a:t>b. Cause of perinatal death: </a:t>
            </a:r>
          </a:p>
          <a:p>
            <a:pPr marL="0" indent="0">
              <a:buNone/>
            </a:pPr>
            <a:r>
              <a:rPr lang="en-US" dirty="0"/>
              <a:t>     Infection (A2)</a:t>
            </a:r>
          </a:p>
          <a:p>
            <a:pPr marL="0" indent="0">
              <a:buNone/>
            </a:pPr>
            <a:r>
              <a:rPr lang="en-US" dirty="0"/>
              <a:t>c. Maternal condition identified: </a:t>
            </a:r>
          </a:p>
          <a:p>
            <a:pPr marL="0" indent="0">
              <a:buNone/>
            </a:pPr>
            <a:r>
              <a:rPr lang="en-US" dirty="0"/>
              <a:t>     Medical surgical disorder (M4) </a:t>
            </a:r>
          </a:p>
          <a:p>
            <a:pPr marL="0" indent="0">
              <a:buNone/>
            </a:pPr>
            <a:r>
              <a:rPr lang="en-US" dirty="0"/>
              <a:t>d. ICD-PM: </a:t>
            </a:r>
          </a:p>
          <a:p>
            <a:pPr marL="0" indent="0">
              <a:buNone/>
            </a:pPr>
            <a:r>
              <a:rPr lang="en-US" dirty="0"/>
              <a:t>      A2 ; M4</a:t>
            </a:r>
          </a:p>
        </p:txBody>
      </p:sp>
    </p:spTree>
    <p:extLst>
      <p:ext uri="{BB962C8B-B14F-4D97-AF65-F5344CB8AC3E}">
        <p14:creationId xmlns:p14="http://schemas.microsoft.com/office/powerpoint/2010/main" val="35175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784C-BF95-4B39-8648-5458C4B936EC}"/>
              </a:ext>
            </a:extLst>
          </p:cNvPr>
          <p:cNvSpPr>
            <a:spLocks noGrp="1"/>
          </p:cNvSpPr>
          <p:nvPr>
            <p:ph type="title"/>
          </p:nvPr>
        </p:nvSpPr>
        <p:spPr>
          <a:xfrm>
            <a:off x="838200" y="123586"/>
            <a:ext cx="10515600" cy="739056"/>
          </a:xfrm>
        </p:spPr>
        <p:txBody>
          <a:bodyPr>
            <a:normAutofit/>
          </a:bodyPr>
          <a:lstStyle/>
          <a:p>
            <a:pPr algn="ctr"/>
            <a:r>
              <a:rPr lang="en-US" sz="3200" b="1" dirty="0"/>
              <a:t>Case scenario 2</a:t>
            </a:r>
          </a:p>
        </p:txBody>
      </p:sp>
      <p:sp>
        <p:nvSpPr>
          <p:cNvPr id="3" name="Content Placeholder 2">
            <a:extLst>
              <a:ext uri="{FF2B5EF4-FFF2-40B4-BE49-F238E27FC236}">
                <a16:creationId xmlns:a16="http://schemas.microsoft.com/office/drawing/2014/main" id="{3A205D86-585E-426C-B198-F5D28A1080F1}"/>
              </a:ext>
            </a:extLst>
          </p:cNvPr>
          <p:cNvSpPr>
            <a:spLocks noGrp="1"/>
          </p:cNvSpPr>
          <p:nvPr>
            <p:ph idx="1"/>
          </p:nvPr>
        </p:nvSpPr>
        <p:spPr>
          <a:xfrm>
            <a:off x="838199" y="862642"/>
            <a:ext cx="10772955" cy="5538158"/>
          </a:xfrm>
        </p:spPr>
        <p:txBody>
          <a:bodyPr>
            <a:normAutofit fontScale="92500" lnSpcReduction="10000"/>
          </a:bodyPr>
          <a:lstStyle/>
          <a:p>
            <a:pPr marL="0" indent="0">
              <a:buNone/>
            </a:pPr>
            <a:r>
              <a:rPr lang="en-US" dirty="0"/>
              <a:t>35-year-old pregnant woman with diagnosis of gestational diabetes with a gestational age of 42+ weeks of pregnancy complains of decreasing fetal movements. FHR was found to be 190 per minute on auscultation. A decision to perform an emergency caesarean section was taken. Baby showed no signs of life at birth and was covered with meconium. </a:t>
            </a:r>
          </a:p>
          <a:p>
            <a:pPr marL="0" indent="0">
              <a:buNone/>
            </a:pPr>
            <a:r>
              <a:rPr lang="en-US" dirty="0"/>
              <a:t>a. What is the outcome of pregnancy (Type of perinatal death)?: </a:t>
            </a:r>
          </a:p>
          <a:p>
            <a:pPr marL="0" indent="0">
              <a:buNone/>
            </a:pPr>
            <a:r>
              <a:rPr lang="en-US" dirty="0"/>
              <a:t>    Intrapartum SB</a:t>
            </a:r>
          </a:p>
          <a:p>
            <a:pPr marL="0" indent="0">
              <a:buNone/>
            </a:pPr>
            <a:r>
              <a:rPr lang="en-US" dirty="0"/>
              <a:t>b. Cause of perinatal death : </a:t>
            </a:r>
          </a:p>
          <a:p>
            <a:pPr marL="0" indent="0">
              <a:buNone/>
            </a:pPr>
            <a:r>
              <a:rPr lang="en-US" dirty="0"/>
              <a:t>     Acute Intrapartum event (I3)</a:t>
            </a:r>
          </a:p>
          <a:p>
            <a:pPr marL="0" indent="0">
              <a:buNone/>
            </a:pPr>
            <a:r>
              <a:rPr lang="en-US" dirty="0"/>
              <a:t>c. Maternal condition identified: </a:t>
            </a:r>
          </a:p>
          <a:p>
            <a:pPr marL="0" indent="0">
              <a:buNone/>
            </a:pPr>
            <a:r>
              <a:rPr lang="en-US" dirty="0"/>
              <a:t>     Medical surgical disorder (M4) </a:t>
            </a:r>
          </a:p>
          <a:p>
            <a:pPr marL="0" indent="0">
              <a:buNone/>
            </a:pPr>
            <a:r>
              <a:rPr lang="en-US" dirty="0"/>
              <a:t>d. ICD-PM: </a:t>
            </a:r>
          </a:p>
          <a:p>
            <a:pPr marL="0" indent="0">
              <a:buNone/>
            </a:pPr>
            <a:r>
              <a:rPr lang="en-US" dirty="0"/>
              <a:t>      I3 ; M4</a:t>
            </a:r>
          </a:p>
          <a:p>
            <a:pPr marL="0" indent="0">
              <a:buNone/>
            </a:pPr>
            <a:endParaRPr lang="en-US" dirty="0"/>
          </a:p>
        </p:txBody>
      </p:sp>
    </p:spTree>
    <p:extLst>
      <p:ext uri="{BB962C8B-B14F-4D97-AF65-F5344CB8AC3E}">
        <p14:creationId xmlns:p14="http://schemas.microsoft.com/office/powerpoint/2010/main" val="320629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719328" y="18360"/>
            <a:ext cx="11030352" cy="1103304"/>
          </a:xfrm>
          <a:prstGeom prst="rect">
            <a:avLst/>
          </a:prstGeom>
          <a:solidFill>
            <a:schemeClr val="accent1">
              <a:lumMod val="60000"/>
              <a:lumOff val="40000"/>
            </a:schemeClr>
          </a:solidFill>
          <a:ln>
            <a:noFill/>
          </a:ln>
        </p:spPr>
        <p:txBody>
          <a:bodyPr anchor="b">
            <a:normAutofit fontScale="94000"/>
          </a:bodyPr>
          <a:lstStyle/>
          <a:p>
            <a:pPr algn="ctr">
              <a:lnSpc>
                <a:spcPct val="90000"/>
              </a:lnSpc>
              <a:tabLst>
                <a:tab pos="0" algn="l"/>
              </a:tabLst>
            </a:pPr>
            <a:r>
              <a:rPr lang="en-US" sz="3200" b="1" strike="noStrike" spc="-1" dirty="0"/>
              <a:t>Groups of underlying causes of death during pregnancy, childbirth and the puerperium (ICD MM)</a:t>
            </a:r>
            <a:endParaRPr lang="en-US" sz="3200" b="0" strike="noStrike" spc="-1" dirty="0"/>
          </a:p>
        </p:txBody>
      </p:sp>
      <p:sp>
        <p:nvSpPr>
          <p:cNvPr id="218" name="TextShape 2"/>
          <p:cNvSpPr txBox="1"/>
          <p:nvPr/>
        </p:nvSpPr>
        <p:spPr>
          <a:xfrm>
            <a:off x="11430000" y="6602040"/>
            <a:ext cx="639720" cy="237240"/>
          </a:xfrm>
          <a:prstGeom prst="rect">
            <a:avLst/>
          </a:prstGeom>
          <a:noFill/>
          <a:ln>
            <a:noFill/>
          </a:ln>
        </p:spPr>
        <p:txBody>
          <a:bodyPr anchor="ctr">
            <a:noAutofit/>
          </a:bodyPr>
          <a:lstStyle/>
          <a:p>
            <a:pPr algn="r">
              <a:lnSpc>
                <a:spcPct val="100000"/>
              </a:lnSpc>
            </a:pPr>
            <a:fld id="{ADCA9F25-E277-4A02-8629-1F514AE78297}" type="slidenum">
              <a:rPr lang="en-US" sz="1100" b="1" strike="noStrike" spc="-1">
                <a:solidFill>
                  <a:srgbClr val="E5E8E8"/>
                </a:solidFill>
                <a:latin typeface="Corbel"/>
              </a:rPr>
              <a:t>6</a:t>
            </a:fld>
            <a:endParaRPr lang="en-US" sz="1100" b="0" strike="noStrike" spc="-1">
              <a:latin typeface="Times New Roman"/>
            </a:endParaRPr>
          </a:p>
        </p:txBody>
      </p:sp>
      <p:graphicFrame>
        <p:nvGraphicFramePr>
          <p:cNvPr id="219" name="Table 3"/>
          <p:cNvGraphicFramePr/>
          <p:nvPr>
            <p:extLst>
              <p:ext uri="{D42A27DB-BD31-4B8C-83A1-F6EECF244321}">
                <p14:modId xmlns:p14="http://schemas.microsoft.com/office/powerpoint/2010/main" val="2391026377"/>
              </p:ext>
            </p:extLst>
          </p:nvPr>
        </p:nvGraphicFramePr>
        <p:xfrm>
          <a:off x="719328" y="1121664"/>
          <a:ext cx="11030352" cy="5475579"/>
        </p:xfrm>
        <a:graphic>
          <a:graphicData uri="http://schemas.openxmlformats.org/drawingml/2006/table">
            <a:tbl>
              <a:tblPr/>
              <a:tblGrid>
                <a:gridCol w="2279904">
                  <a:extLst>
                    <a:ext uri="{9D8B030D-6E8A-4147-A177-3AD203B41FA5}">
                      <a16:colId xmlns:a16="http://schemas.microsoft.com/office/drawing/2014/main" val="20000"/>
                    </a:ext>
                  </a:extLst>
                </a:gridCol>
                <a:gridCol w="4047744">
                  <a:extLst>
                    <a:ext uri="{9D8B030D-6E8A-4147-A177-3AD203B41FA5}">
                      <a16:colId xmlns:a16="http://schemas.microsoft.com/office/drawing/2014/main" val="20001"/>
                    </a:ext>
                  </a:extLst>
                </a:gridCol>
                <a:gridCol w="4702704">
                  <a:extLst>
                    <a:ext uri="{9D8B030D-6E8A-4147-A177-3AD203B41FA5}">
                      <a16:colId xmlns:a16="http://schemas.microsoft.com/office/drawing/2014/main" val="20002"/>
                    </a:ext>
                  </a:extLst>
                </a:gridCol>
              </a:tblGrid>
              <a:tr h="859892">
                <a:tc>
                  <a:txBody>
                    <a:bodyPr/>
                    <a:lstStyle/>
                    <a:p>
                      <a:pPr>
                        <a:lnSpc>
                          <a:spcPct val="100000"/>
                        </a:lnSpc>
                      </a:pPr>
                      <a:r>
                        <a:rPr lang="en-US" sz="2400" b="1" strike="noStrike" spc="-1" dirty="0">
                          <a:solidFill>
                            <a:schemeClr val="tx1"/>
                          </a:solidFill>
                          <a:latin typeface="+mn-lt"/>
                        </a:rPr>
                        <a:t>Type of death</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sz="2400" b="1" strike="noStrike" spc="-1" dirty="0">
                          <a:solidFill>
                            <a:schemeClr val="tx1"/>
                          </a:solidFill>
                          <a:latin typeface="+mn-lt"/>
                        </a:rPr>
                        <a:t>Group name/number</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sz="2400" b="1" strike="noStrike" spc="-1" dirty="0">
                          <a:solidFill>
                            <a:schemeClr val="tx1"/>
                          </a:solidFill>
                          <a:latin typeface="+mn-lt"/>
                        </a:rPr>
                        <a:t>EXAMPLES of potential causes of death</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692384">
                <a:tc>
                  <a:txBody>
                    <a:bodyPr/>
                    <a:lstStyle/>
                    <a:p>
                      <a:pPr>
                        <a:lnSpc>
                          <a:spcPct val="100000"/>
                        </a:lnSpc>
                      </a:pPr>
                      <a:r>
                        <a:rPr lang="en-US" sz="2400" b="1" strike="noStrike" spc="-1" dirty="0">
                          <a:solidFill>
                            <a:schemeClr val="tx1"/>
                          </a:solidFill>
                          <a:latin typeface="+mn-lt"/>
                        </a:rPr>
                        <a:t>Maternal death: direct</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ICD-MM 1. Pregnancies with abortive</a:t>
                      </a:r>
                    </a:p>
                    <a:p>
                      <a:pPr>
                        <a:lnSpc>
                          <a:spcPct val="100000"/>
                        </a:lnSpc>
                      </a:pPr>
                      <a:r>
                        <a:rPr lang="en-US" sz="2400" b="1" strike="noStrike" spc="-1" dirty="0">
                          <a:solidFill>
                            <a:schemeClr val="tx1"/>
                          </a:solidFill>
                          <a:latin typeface="+mn-lt"/>
                        </a:rPr>
                        <a:t>outcome</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Abortion, miscarriage, ectopic pregnancy and other conditions leading to maternal death and pregnancy with abortive outcome</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extLst>
                  <a:ext uri="{0D108BD9-81ED-4DB2-BD59-A6C34878D82A}">
                    <a16:rowId xmlns:a16="http://schemas.microsoft.com/office/drawing/2014/main" val="10001"/>
                  </a:ext>
                </a:extLst>
              </a:tr>
              <a:tr h="1624241">
                <a:tc>
                  <a:txBody>
                    <a:bodyPr/>
                    <a:lstStyle/>
                    <a:p>
                      <a:pPr>
                        <a:lnSpc>
                          <a:spcPct val="100000"/>
                        </a:lnSpc>
                      </a:pPr>
                      <a:r>
                        <a:rPr lang="en-US" sz="2400" b="1" strike="noStrike" spc="-1">
                          <a:solidFill>
                            <a:schemeClr val="tx1"/>
                          </a:solidFill>
                          <a:latin typeface="+mn-lt"/>
                        </a:rPr>
                        <a:t>Maternal death: direct</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tc>
                  <a:txBody>
                    <a:bodyPr/>
                    <a:lstStyle/>
                    <a:p>
                      <a:pPr>
                        <a:lnSpc>
                          <a:spcPct val="100000"/>
                        </a:lnSpc>
                      </a:pPr>
                      <a:r>
                        <a:rPr lang="en-US" sz="2400" b="1" strike="noStrike" spc="-1" dirty="0">
                          <a:solidFill>
                            <a:schemeClr val="tx1"/>
                          </a:solidFill>
                          <a:latin typeface="+mn-lt"/>
                        </a:rPr>
                        <a:t>ICD-MM 2. Hypertensive disorders in</a:t>
                      </a:r>
                    </a:p>
                    <a:p>
                      <a:pPr>
                        <a:lnSpc>
                          <a:spcPct val="100000"/>
                        </a:lnSpc>
                      </a:pPr>
                      <a:r>
                        <a:rPr lang="en-US" sz="2400" b="1" strike="noStrike" spc="-1" dirty="0">
                          <a:solidFill>
                            <a:schemeClr val="tx1"/>
                          </a:solidFill>
                          <a:latin typeface="+mn-lt"/>
                        </a:rPr>
                        <a:t>pregnancy, childbirth, and the puerperium</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tc>
                  <a:txBody>
                    <a:bodyPr/>
                    <a:lstStyle/>
                    <a:p>
                      <a:pPr>
                        <a:lnSpc>
                          <a:spcPct val="100000"/>
                        </a:lnSpc>
                      </a:pPr>
                      <a:r>
                        <a:rPr lang="en-US" sz="2400" b="1" strike="noStrike" spc="-1" dirty="0">
                          <a:solidFill>
                            <a:schemeClr val="tx1"/>
                          </a:solidFill>
                          <a:latin typeface="+mn-lt"/>
                        </a:rPr>
                        <a:t>Oedema, proteinuria and hypertensive disorders in pregnancy, childbirth and the puerperium</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extLst>
                  <a:ext uri="{0D108BD9-81ED-4DB2-BD59-A6C34878D82A}">
                    <a16:rowId xmlns:a16="http://schemas.microsoft.com/office/drawing/2014/main" val="10002"/>
                  </a:ext>
                </a:extLst>
              </a:tr>
              <a:tr h="1299062">
                <a:tc>
                  <a:txBody>
                    <a:bodyPr/>
                    <a:lstStyle/>
                    <a:p>
                      <a:pPr>
                        <a:lnSpc>
                          <a:spcPct val="100000"/>
                        </a:lnSpc>
                      </a:pPr>
                      <a:r>
                        <a:rPr lang="en-US" sz="2400" b="1" strike="noStrike" spc="-1">
                          <a:solidFill>
                            <a:schemeClr val="tx1"/>
                          </a:solidFill>
                          <a:latin typeface="+mn-lt"/>
                        </a:rPr>
                        <a:t>Maternal death: direct</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ICD-MM 3. Obstetric haemorrhage</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Obstetric diseases or conditions directly associated with haemorrhage</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29FDF-0ABB-44BD-B60B-5DAFEC335BD7}"/>
              </a:ext>
            </a:extLst>
          </p:cNvPr>
          <p:cNvSpPr>
            <a:spLocks noGrp="1"/>
          </p:cNvSpPr>
          <p:nvPr>
            <p:ph idx="1"/>
          </p:nvPr>
        </p:nvSpPr>
        <p:spPr>
          <a:xfrm>
            <a:off x="838200" y="1000663"/>
            <a:ext cx="10755702" cy="5210355"/>
          </a:xfrm>
        </p:spPr>
        <p:txBody>
          <a:bodyPr>
            <a:normAutofit fontScale="92500" lnSpcReduction="10000"/>
          </a:bodyPr>
          <a:lstStyle/>
          <a:p>
            <a:pPr marL="0" indent="0">
              <a:buNone/>
            </a:pPr>
            <a:r>
              <a:rPr lang="en-US" dirty="0"/>
              <a:t>A 19-year-old para 1 at 38 WOG, presented in a healthy condition during labor with no significant history. A 2450 g baby was delivered after an 8-hour labor. An early neonatal death on day 2 of life from meconium aspiration syndrome occurred. No maternal identified at the time of perinatal death. </a:t>
            </a:r>
          </a:p>
          <a:p>
            <a:pPr marL="0" indent="0">
              <a:buNone/>
            </a:pPr>
            <a:r>
              <a:rPr lang="en-US" dirty="0"/>
              <a:t>a. What is the outcome of pregnancy (type of perinatal death)?: ?: </a:t>
            </a:r>
          </a:p>
          <a:p>
            <a:pPr marL="0" indent="0">
              <a:buNone/>
            </a:pPr>
            <a:r>
              <a:rPr lang="en-US" dirty="0"/>
              <a:t>    Early Neonatal Death</a:t>
            </a:r>
          </a:p>
          <a:p>
            <a:pPr marL="0" indent="0">
              <a:buNone/>
            </a:pPr>
            <a:r>
              <a:rPr lang="en-US" dirty="0"/>
              <a:t>b. Cause of perinatal death: </a:t>
            </a:r>
          </a:p>
          <a:p>
            <a:pPr marL="0" indent="0">
              <a:buNone/>
            </a:pPr>
            <a:r>
              <a:rPr lang="en-US" dirty="0"/>
              <a:t>     Respiratory and cardiovascular disorders  (N7)</a:t>
            </a:r>
          </a:p>
          <a:p>
            <a:pPr marL="0" indent="0">
              <a:buNone/>
            </a:pPr>
            <a:r>
              <a:rPr lang="en-US" dirty="0"/>
              <a:t>c. Maternal condition identified: </a:t>
            </a:r>
          </a:p>
          <a:p>
            <a:pPr marL="0" indent="0">
              <a:buNone/>
            </a:pPr>
            <a:r>
              <a:rPr lang="en-US" dirty="0"/>
              <a:t>     No Medical condition identified (M5) </a:t>
            </a:r>
          </a:p>
          <a:p>
            <a:pPr marL="0" indent="0">
              <a:buNone/>
            </a:pPr>
            <a:r>
              <a:rPr lang="en-US" dirty="0"/>
              <a:t>d. ICD-PM: </a:t>
            </a:r>
          </a:p>
          <a:p>
            <a:pPr marL="0" indent="0">
              <a:buNone/>
            </a:pPr>
            <a:r>
              <a:rPr lang="en-US" dirty="0"/>
              <a:t>      N7 ; M5</a:t>
            </a:r>
          </a:p>
          <a:p>
            <a:pPr marL="0" indent="0">
              <a:buNone/>
            </a:pPr>
            <a:endParaRPr lang="en-US" dirty="0"/>
          </a:p>
        </p:txBody>
      </p:sp>
      <p:sp>
        <p:nvSpPr>
          <p:cNvPr id="4" name="Title 1">
            <a:extLst>
              <a:ext uri="{FF2B5EF4-FFF2-40B4-BE49-F238E27FC236}">
                <a16:creationId xmlns:a16="http://schemas.microsoft.com/office/drawing/2014/main" id="{A1493D2C-DCF2-474D-A8B9-4E87BB911D07}"/>
              </a:ext>
            </a:extLst>
          </p:cNvPr>
          <p:cNvSpPr>
            <a:spLocks noGrp="1"/>
          </p:cNvSpPr>
          <p:nvPr>
            <p:ph type="title"/>
          </p:nvPr>
        </p:nvSpPr>
        <p:spPr>
          <a:xfrm>
            <a:off x="838200" y="209550"/>
            <a:ext cx="10515600" cy="652463"/>
          </a:xfrm>
        </p:spPr>
        <p:txBody>
          <a:bodyPr>
            <a:normAutofit/>
          </a:bodyPr>
          <a:lstStyle/>
          <a:p>
            <a:pPr algn="ctr"/>
            <a:r>
              <a:rPr lang="en-US" sz="3200" b="1" dirty="0"/>
              <a:t>Case scenario 3</a:t>
            </a:r>
          </a:p>
        </p:txBody>
      </p:sp>
    </p:spTree>
    <p:extLst>
      <p:ext uri="{BB962C8B-B14F-4D97-AF65-F5344CB8AC3E}">
        <p14:creationId xmlns:p14="http://schemas.microsoft.com/office/powerpoint/2010/main" val="358394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77B98-9FF7-4532-BD11-36E8402216ED}"/>
              </a:ext>
            </a:extLst>
          </p:cNvPr>
          <p:cNvSpPr>
            <a:spLocks noGrp="1"/>
          </p:cNvSpPr>
          <p:nvPr>
            <p:ph idx="1"/>
          </p:nvPr>
        </p:nvSpPr>
        <p:spPr>
          <a:xfrm>
            <a:off x="838200" y="1084883"/>
            <a:ext cx="10515600" cy="5092080"/>
          </a:xfrm>
        </p:spPr>
        <p:txBody>
          <a:bodyPr>
            <a:normAutofit fontScale="92500" lnSpcReduction="20000"/>
          </a:bodyPr>
          <a:lstStyle/>
          <a:p>
            <a:pPr marL="0" indent="0">
              <a:buNone/>
            </a:pPr>
            <a:r>
              <a:rPr lang="en-US" dirty="0"/>
              <a:t>A 30-year-old para 1 presented in labor at 39 weeks of gestation, with the fetus alive at admission. There was poor progress in labor, with incorrect interpretation of the partograph. An acute intrapartum event occurred with a hypoxic intrapartum stillbirth. The fetus was delivered via caesarean section.</a:t>
            </a:r>
          </a:p>
          <a:p>
            <a:pPr marL="0" indent="0">
              <a:buNone/>
            </a:pPr>
            <a:r>
              <a:rPr lang="en-US" dirty="0"/>
              <a:t>a. What is the outcome of pregnancy (type of perinatal death)?: ?: </a:t>
            </a:r>
          </a:p>
          <a:p>
            <a:pPr marL="0" indent="0">
              <a:buNone/>
            </a:pPr>
            <a:r>
              <a:rPr lang="en-US" dirty="0"/>
              <a:t>    Intrapartum Death</a:t>
            </a:r>
          </a:p>
          <a:p>
            <a:pPr marL="0" indent="0">
              <a:buNone/>
            </a:pPr>
            <a:r>
              <a:rPr lang="en-US" dirty="0"/>
              <a:t>b. Cause of perinatal death: </a:t>
            </a:r>
          </a:p>
          <a:p>
            <a:pPr marL="0" indent="0">
              <a:buNone/>
            </a:pPr>
            <a:r>
              <a:rPr lang="en-US" dirty="0"/>
              <a:t>     Intrauterine hypoxia (I3)</a:t>
            </a:r>
          </a:p>
          <a:p>
            <a:pPr marL="0" indent="0">
              <a:buNone/>
            </a:pPr>
            <a:r>
              <a:rPr lang="en-US" dirty="0"/>
              <a:t>c. Maternal condition identified: </a:t>
            </a:r>
          </a:p>
          <a:p>
            <a:pPr marL="0" indent="0">
              <a:buNone/>
            </a:pPr>
            <a:r>
              <a:rPr lang="en-US" dirty="0"/>
              <a:t>    Obstructed labor (M3) </a:t>
            </a:r>
          </a:p>
          <a:p>
            <a:pPr marL="0" indent="0">
              <a:buNone/>
            </a:pPr>
            <a:r>
              <a:rPr lang="en-US" dirty="0"/>
              <a:t>d. ICD-PM: </a:t>
            </a:r>
          </a:p>
          <a:p>
            <a:pPr marL="0" indent="0">
              <a:buNone/>
            </a:pPr>
            <a:r>
              <a:rPr lang="en-US" dirty="0"/>
              <a:t>      I3 ; M3</a:t>
            </a:r>
          </a:p>
        </p:txBody>
      </p:sp>
      <p:sp>
        <p:nvSpPr>
          <p:cNvPr id="4" name="Title 1">
            <a:extLst>
              <a:ext uri="{FF2B5EF4-FFF2-40B4-BE49-F238E27FC236}">
                <a16:creationId xmlns:a16="http://schemas.microsoft.com/office/drawing/2014/main" id="{835606A2-4C6F-47F4-8532-FFD651216439}"/>
              </a:ext>
            </a:extLst>
          </p:cNvPr>
          <p:cNvSpPr>
            <a:spLocks noGrp="1"/>
          </p:cNvSpPr>
          <p:nvPr>
            <p:ph type="title"/>
          </p:nvPr>
        </p:nvSpPr>
        <p:spPr>
          <a:xfrm>
            <a:off x="838200" y="277191"/>
            <a:ext cx="10515600" cy="807692"/>
          </a:xfrm>
        </p:spPr>
        <p:txBody>
          <a:bodyPr>
            <a:normAutofit/>
          </a:bodyPr>
          <a:lstStyle/>
          <a:p>
            <a:pPr algn="ctr"/>
            <a:r>
              <a:rPr lang="en-US" sz="3200" b="1" dirty="0"/>
              <a:t>Case scenario 4</a:t>
            </a:r>
          </a:p>
        </p:txBody>
      </p:sp>
    </p:spTree>
    <p:extLst>
      <p:ext uri="{BB962C8B-B14F-4D97-AF65-F5344CB8AC3E}">
        <p14:creationId xmlns:p14="http://schemas.microsoft.com/office/powerpoint/2010/main" val="197267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DBC9EF-F5E9-491E-8103-78E363518C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939"/>
            <a:ext cx="1252331" cy="1112424"/>
          </a:xfrm>
          <a:prstGeom prst="rect">
            <a:avLst/>
          </a:prstGeom>
          <a:noFill/>
          <a:ln>
            <a:noFill/>
          </a:ln>
        </p:spPr>
      </p:pic>
      <p:grpSp>
        <p:nvGrpSpPr>
          <p:cNvPr id="3" name="Group 2">
            <a:extLst>
              <a:ext uri="{FF2B5EF4-FFF2-40B4-BE49-F238E27FC236}">
                <a16:creationId xmlns:a16="http://schemas.microsoft.com/office/drawing/2014/main" id="{C3DE3ACD-674A-4D24-A645-1066FC4E6125}"/>
              </a:ext>
            </a:extLst>
          </p:cNvPr>
          <p:cNvGrpSpPr/>
          <p:nvPr/>
        </p:nvGrpSpPr>
        <p:grpSpPr>
          <a:xfrm>
            <a:off x="705677" y="1122363"/>
            <a:ext cx="11237794" cy="5533154"/>
            <a:chOff x="1284099" y="330933"/>
            <a:chExt cx="10969078" cy="4817536"/>
          </a:xfrm>
        </p:grpSpPr>
        <p:sp>
          <p:nvSpPr>
            <p:cNvPr id="5" name="Title 5">
              <a:extLst>
                <a:ext uri="{FF2B5EF4-FFF2-40B4-BE49-F238E27FC236}">
                  <a16:creationId xmlns:a16="http://schemas.microsoft.com/office/drawing/2014/main" id="{48D8A9E6-426A-4206-80C0-14931C1E20C7}"/>
                </a:ext>
              </a:extLst>
            </p:cNvPr>
            <p:cNvSpPr txBox="1">
              <a:spLocks/>
            </p:cNvSpPr>
            <p:nvPr/>
          </p:nvSpPr>
          <p:spPr>
            <a:xfrm>
              <a:off x="1284099" y="330933"/>
              <a:ext cx="6229883" cy="4817536"/>
            </a:xfrm>
            <a:prstGeom prst="rect">
              <a:avLst/>
            </a:prstGeom>
            <a:solidFill>
              <a:srgbClr val="003399"/>
            </a:solidFill>
          </p:spPr>
          <p:txBody>
            <a:bodyPr vert="horz" lIns="91440" tIns="45720" rIns="91440" bIns="45720" rtlCol="0" anchor="ctr">
              <a:normAutofit/>
            </a:bodyPr>
            <a:lstStyle>
              <a:lvl1pPr marL="0" indent="0" algn="ctr" defTabSz="914400" rtl="0" eaLnBrk="1" latinLnBrk="0" hangingPunct="1">
                <a:lnSpc>
                  <a:spcPct val="90000"/>
                </a:lnSpc>
                <a:spcBef>
                  <a:spcPct val="0"/>
                </a:spcBef>
                <a:buFont typeface="Arial" pitchFamily="34" charset="0"/>
                <a:buNone/>
                <a:defRPr sz="4000" b="1" kern="1200">
                  <a:solidFill>
                    <a:schemeClr val="tx1"/>
                  </a:solidFill>
                  <a:latin typeface="+mj-lt"/>
                  <a:ea typeface="+mj-ea"/>
                  <a:cs typeface="+mj-cs"/>
                </a:defRPr>
              </a:lvl1pPr>
            </a:lstStyle>
            <a:p>
              <a:endParaRPr lang="en-US" sz="3200" dirty="0">
                <a:solidFill>
                  <a:schemeClr val="bg1"/>
                </a:solidFill>
              </a:endParaRPr>
            </a:p>
            <a:p>
              <a:endParaRPr lang="en-US" sz="3200" dirty="0">
                <a:solidFill>
                  <a:schemeClr val="bg1"/>
                </a:solidFill>
              </a:endParaRPr>
            </a:p>
            <a:p>
              <a:r>
                <a:rPr lang="ne-NP" sz="3200" dirty="0">
                  <a:solidFill>
                    <a:schemeClr val="bg1"/>
                  </a:solidFill>
                </a:rPr>
                <a:t>नेपाल सरकार</a:t>
              </a:r>
            </a:p>
            <a:p>
              <a:r>
                <a:rPr lang="ne-NP" sz="3200" dirty="0">
                  <a:solidFill>
                    <a:schemeClr val="bg1"/>
                  </a:solidFill>
                </a:rPr>
                <a:t>स्वास्थ्य तथा जनसंख्या मंत्रालय</a:t>
              </a:r>
            </a:p>
            <a:p>
              <a:r>
                <a:rPr lang="ne-NP" sz="3200" dirty="0">
                  <a:solidFill>
                    <a:schemeClr val="bg1"/>
                  </a:solidFill>
                </a:rPr>
                <a:t>स्वास्थ्य सेवा विभाग</a:t>
              </a:r>
            </a:p>
            <a:p>
              <a:r>
                <a:rPr lang="ne-NP" sz="3200" dirty="0">
                  <a:solidFill>
                    <a:schemeClr val="bg1"/>
                  </a:solidFill>
                </a:rPr>
                <a:t>परिवार कल्याण महाशाखा</a:t>
              </a:r>
              <a:endParaRPr lang="en-US" sz="3200" dirty="0">
                <a:solidFill>
                  <a:schemeClr val="bg1"/>
                </a:solidFill>
              </a:endParaRPr>
            </a:p>
          </p:txBody>
        </p:sp>
        <p:grpSp>
          <p:nvGrpSpPr>
            <p:cNvPr id="2" name="Group 1">
              <a:extLst>
                <a:ext uri="{FF2B5EF4-FFF2-40B4-BE49-F238E27FC236}">
                  <a16:creationId xmlns:a16="http://schemas.microsoft.com/office/drawing/2014/main" id="{95FCE5C0-55BF-43BD-A832-51D832AFB54B}"/>
                </a:ext>
              </a:extLst>
            </p:cNvPr>
            <p:cNvGrpSpPr/>
            <p:nvPr/>
          </p:nvGrpSpPr>
          <p:grpSpPr>
            <a:xfrm>
              <a:off x="7513983" y="330933"/>
              <a:ext cx="4739194" cy="4817536"/>
              <a:chOff x="7513983" y="171907"/>
              <a:chExt cx="4739194" cy="4817536"/>
            </a:xfrm>
          </p:grpSpPr>
          <p:pic>
            <p:nvPicPr>
              <p:cNvPr id="10" name="Picture 9">
                <a:extLst>
                  <a:ext uri="{FF2B5EF4-FFF2-40B4-BE49-F238E27FC236}">
                    <a16:creationId xmlns:a16="http://schemas.microsoft.com/office/drawing/2014/main" id="{58429B35-2D3C-48AE-83B0-BB58D33B05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13983" y="171907"/>
                <a:ext cx="4739194" cy="481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37D12A9C-249C-4703-8336-A1783118A30E}"/>
                  </a:ext>
                </a:extLst>
              </p:cNvPr>
              <p:cNvSpPr/>
              <p:nvPr/>
            </p:nvSpPr>
            <p:spPr>
              <a:xfrm>
                <a:off x="9183756" y="1956787"/>
                <a:ext cx="1331843" cy="1472213"/>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b="1" dirty="0">
                    <a:solidFill>
                      <a:srgbClr val="000000"/>
                    </a:solidFill>
                    <a:effectLst/>
                    <a:latin typeface="Kokila" panose="020B0604020202020204" pitchFamily="34" charset="0"/>
                    <a:ea typeface="Times New Roman" panose="02020603050405020304" pitchFamily="18" charset="0"/>
                  </a:rPr>
                  <a:t>Every Mother and Child Counts </a:t>
                </a:r>
                <a:endParaRPr lang="en-US" b="1" dirty="0">
                  <a:effectLst/>
                  <a:latin typeface="Kokila" panose="020B0604020202020204" pitchFamily="34" charset="0"/>
                  <a:ea typeface="Times New Roman" panose="02020603050405020304" pitchFamily="18" charset="0"/>
                </a:endParaRPr>
              </a:p>
            </p:txBody>
          </p:sp>
        </p:grpSp>
      </p:grpSp>
      <p:pic>
        <p:nvPicPr>
          <p:cNvPr id="12" name="Picture 11">
            <a:extLst>
              <a:ext uri="{FF2B5EF4-FFF2-40B4-BE49-F238E27FC236}">
                <a16:creationId xmlns:a16="http://schemas.microsoft.com/office/drawing/2014/main" id="{8329D9CE-0926-46CE-98A5-743412D13F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864" y="1742476"/>
            <a:ext cx="1713074" cy="1388350"/>
          </a:xfrm>
          <a:prstGeom prst="rect">
            <a:avLst/>
          </a:prstGeom>
          <a:noFill/>
          <a:ln>
            <a:noFill/>
          </a:ln>
        </p:spPr>
      </p:pic>
    </p:spTree>
    <p:extLst>
      <p:ext uri="{BB962C8B-B14F-4D97-AF65-F5344CB8AC3E}">
        <p14:creationId xmlns:p14="http://schemas.microsoft.com/office/powerpoint/2010/main" val="316544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Shape 1"/>
          <p:cNvSpPr txBox="1"/>
          <p:nvPr/>
        </p:nvSpPr>
        <p:spPr>
          <a:xfrm>
            <a:off x="11430000" y="6602040"/>
            <a:ext cx="639720" cy="237240"/>
          </a:xfrm>
          <a:prstGeom prst="rect">
            <a:avLst/>
          </a:prstGeom>
          <a:noFill/>
          <a:ln>
            <a:noFill/>
          </a:ln>
        </p:spPr>
        <p:txBody>
          <a:bodyPr anchor="ctr">
            <a:noAutofit/>
          </a:bodyPr>
          <a:lstStyle/>
          <a:p>
            <a:pPr algn="r">
              <a:lnSpc>
                <a:spcPct val="100000"/>
              </a:lnSpc>
            </a:pPr>
            <a:fld id="{87648D52-66B8-4198-A224-C2AA9AA03828}" type="slidenum">
              <a:rPr lang="en-US" sz="1100" b="1" strike="noStrike" spc="-1">
                <a:solidFill>
                  <a:srgbClr val="E5E8E8"/>
                </a:solidFill>
                <a:latin typeface="Corbel"/>
              </a:rPr>
              <a:t>7</a:t>
            </a:fld>
            <a:endParaRPr lang="en-US" sz="1100" b="0" strike="noStrike" spc="-1">
              <a:latin typeface="Times New Roman"/>
            </a:endParaRPr>
          </a:p>
        </p:txBody>
      </p:sp>
      <p:graphicFrame>
        <p:nvGraphicFramePr>
          <p:cNvPr id="221" name="Table 2"/>
          <p:cNvGraphicFramePr/>
          <p:nvPr>
            <p:extLst>
              <p:ext uri="{D42A27DB-BD31-4B8C-83A1-F6EECF244321}">
                <p14:modId xmlns:p14="http://schemas.microsoft.com/office/powerpoint/2010/main" val="2426719375"/>
              </p:ext>
            </p:extLst>
          </p:nvPr>
        </p:nvGraphicFramePr>
        <p:xfrm>
          <a:off x="682752" y="426720"/>
          <a:ext cx="10924033" cy="6010656"/>
        </p:xfrm>
        <a:graphic>
          <a:graphicData uri="http://schemas.openxmlformats.org/drawingml/2006/table">
            <a:tbl>
              <a:tblPr/>
              <a:tblGrid>
                <a:gridCol w="2535890">
                  <a:extLst>
                    <a:ext uri="{9D8B030D-6E8A-4147-A177-3AD203B41FA5}">
                      <a16:colId xmlns:a16="http://schemas.microsoft.com/office/drawing/2014/main" val="20000"/>
                    </a:ext>
                  </a:extLst>
                </a:gridCol>
                <a:gridCol w="3560110">
                  <a:extLst>
                    <a:ext uri="{9D8B030D-6E8A-4147-A177-3AD203B41FA5}">
                      <a16:colId xmlns:a16="http://schemas.microsoft.com/office/drawing/2014/main" val="20001"/>
                    </a:ext>
                  </a:extLst>
                </a:gridCol>
                <a:gridCol w="4828033">
                  <a:extLst>
                    <a:ext uri="{9D8B030D-6E8A-4147-A177-3AD203B41FA5}">
                      <a16:colId xmlns:a16="http://schemas.microsoft.com/office/drawing/2014/main" val="20002"/>
                    </a:ext>
                  </a:extLst>
                </a:gridCol>
              </a:tblGrid>
              <a:tr h="901598">
                <a:tc>
                  <a:txBody>
                    <a:bodyPr/>
                    <a:lstStyle/>
                    <a:p>
                      <a:pPr>
                        <a:lnSpc>
                          <a:spcPct val="100000"/>
                        </a:lnSpc>
                      </a:pPr>
                      <a:r>
                        <a:rPr lang="en-US" sz="2400" b="1" strike="noStrike" spc="-1" dirty="0">
                          <a:solidFill>
                            <a:schemeClr val="tx1"/>
                          </a:solidFill>
                          <a:latin typeface="+mn-lt"/>
                        </a:rPr>
                        <a:t>Type of death</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sz="2400" b="1" strike="noStrike" spc="-1" dirty="0">
                          <a:solidFill>
                            <a:schemeClr val="tx1"/>
                          </a:solidFill>
                          <a:latin typeface="+mn-lt"/>
                        </a:rPr>
                        <a:t>Group name/number</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sz="2400" b="1" strike="noStrike" spc="-1" dirty="0">
                          <a:solidFill>
                            <a:schemeClr val="tx1"/>
                          </a:solidFill>
                          <a:latin typeface="+mn-lt"/>
                        </a:rPr>
                        <a:t>EXAMPLES of potential causes of death</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02309">
                <a:tc>
                  <a:txBody>
                    <a:bodyPr/>
                    <a:lstStyle/>
                    <a:p>
                      <a:pPr>
                        <a:lnSpc>
                          <a:spcPct val="100000"/>
                        </a:lnSpc>
                      </a:pPr>
                      <a:r>
                        <a:rPr lang="en-US" sz="2400" b="1" strike="noStrike" spc="-1">
                          <a:solidFill>
                            <a:schemeClr val="tx1"/>
                          </a:solidFill>
                          <a:latin typeface="+mn-lt"/>
                        </a:rPr>
                        <a:t>Maternal death: direct</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ICD-MM 4. Pregnancy-related infection</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a:solidFill>
                            <a:schemeClr val="tx1"/>
                          </a:solidFill>
                          <a:latin typeface="+mn-lt"/>
                        </a:rPr>
                        <a:t>Pregnancy-related, infection-based diseases or</a:t>
                      </a:r>
                    </a:p>
                    <a:p>
                      <a:pPr>
                        <a:lnSpc>
                          <a:spcPct val="100000"/>
                        </a:lnSpc>
                      </a:pPr>
                      <a:r>
                        <a:rPr lang="en-US" sz="2400" b="1" strike="noStrike" spc="-1">
                          <a:solidFill>
                            <a:schemeClr val="tx1"/>
                          </a:solidFill>
                          <a:latin typeface="+mn-lt"/>
                        </a:rPr>
                        <a:t>conditions</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extLst>
                  <a:ext uri="{0D108BD9-81ED-4DB2-BD59-A6C34878D82A}">
                    <a16:rowId xmlns:a16="http://schemas.microsoft.com/office/drawing/2014/main" val="10001"/>
                  </a:ext>
                </a:extLst>
              </a:tr>
              <a:tr h="1302309">
                <a:tc>
                  <a:txBody>
                    <a:bodyPr/>
                    <a:lstStyle/>
                    <a:p>
                      <a:pPr>
                        <a:lnSpc>
                          <a:spcPct val="100000"/>
                        </a:lnSpc>
                      </a:pPr>
                      <a:r>
                        <a:rPr lang="en-US" sz="2400" b="1" strike="noStrike" spc="-1">
                          <a:solidFill>
                            <a:schemeClr val="tx1"/>
                          </a:solidFill>
                          <a:latin typeface="+mn-lt"/>
                        </a:rPr>
                        <a:t>Maternal death: direct</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tc>
                  <a:txBody>
                    <a:bodyPr/>
                    <a:lstStyle/>
                    <a:p>
                      <a:pPr>
                        <a:lnSpc>
                          <a:spcPct val="100000"/>
                        </a:lnSpc>
                      </a:pPr>
                      <a:r>
                        <a:rPr lang="en-US" sz="2400" b="1" strike="noStrike" spc="-1" dirty="0">
                          <a:solidFill>
                            <a:schemeClr val="tx1"/>
                          </a:solidFill>
                          <a:latin typeface="+mn-lt"/>
                        </a:rPr>
                        <a:t>ICD-MM 5. Other obstetric complications</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tc>
                  <a:txBody>
                    <a:bodyPr/>
                    <a:lstStyle/>
                    <a:p>
                      <a:pPr>
                        <a:lnSpc>
                          <a:spcPct val="100000"/>
                        </a:lnSpc>
                      </a:pPr>
                      <a:r>
                        <a:rPr lang="en-US" sz="2400" b="1" strike="noStrike" spc="-1" dirty="0">
                          <a:solidFill>
                            <a:schemeClr val="tx1"/>
                          </a:solidFill>
                          <a:latin typeface="+mn-lt"/>
                        </a:rPr>
                        <a:t>All other direct obstetric conditions not included in groups to 1–4</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extLst>
                  <a:ext uri="{0D108BD9-81ED-4DB2-BD59-A6C34878D82A}">
                    <a16:rowId xmlns:a16="http://schemas.microsoft.com/office/drawing/2014/main" val="10002"/>
                  </a:ext>
                </a:extLst>
              </a:tr>
              <a:tr h="2504440">
                <a:tc>
                  <a:txBody>
                    <a:bodyPr/>
                    <a:lstStyle/>
                    <a:p>
                      <a:pPr>
                        <a:lnSpc>
                          <a:spcPct val="100000"/>
                        </a:lnSpc>
                      </a:pPr>
                      <a:r>
                        <a:rPr lang="en-US" sz="2400" b="1" strike="noStrike" spc="-1">
                          <a:solidFill>
                            <a:schemeClr val="tx1"/>
                          </a:solidFill>
                          <a:latin typeface="+mn-lt"/>
                        </a:rPr>
                        <a:t>Maternal death: direct</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ICD-MM 6. Unanticipated complications of</a:t>
                      </a:r>
                    </a:p>
                    <a:p>
                      <a:pPr>
                        <a:lnSpc>
                          <a:spcPct val="100000"/>
                        </a:lnSpc>
                      </a:pPr>
                      <a:r>
                        <a:rPr lang="en-US" sz="2400" b="1" strike="noStrike" spc="-1" dirty="0">
                          <a:solidFill>
                            <a:schemeClr val="tx1"/>
                          </a:solidFill>
                          <a:latin typeface="+mn-lt"/>
                        </a:rPr>
                        <a:t>management</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Severe adverse effects and other unanticipated</a:t>
                      </a:r>
                    </a:p>
                    <a:p>
                      <a:pPr>
                        <a:lnSpc>
                          <a:spcPct val="100000"/>
                        </a:lnSpc>
                      </a:pPr>
                      <a:r>
                        <a:rPr lang="en-US" sz="2400" b="1" strike="noStrike" spc="-1" dirty="0">
                          <a:solidFill>
                            <a:schemeClr val="tx1"/>
                          </a:solidFill>
                          <a:latin typeface="+mn-lt"/>
                        </a:rPr>
                        <a:t>complications of medical and surgical care during</a:t>
                      </a:r>
                    </a:p>
                    <a:p>
                      <a:pPr>
                        <a:lnSpc>
                          <a:spcPct val="100000"/>
                        </a:lnSpc>
                      </a:pPr>
                      <a:r>
                        <a:rPr lang="en-US" sz="2400" b="1" strike="noStrike" spc="-1" dirty="0">
                          <a:solidFill>
                            <a:schemeClr val="tx1"/>
                          </a:solidFill>
                          <a:latin typeface="+mn-lt"/>
                        </a:rPr>
                        <a:t>pregnancy, childbirth or the puerperium</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11430000" y="6602040"/>
            <a:ext cx="639720" cy="237240"/>
          </a:xfrm>
          <a:prstGeom prst="rect">
            <a:avLst/>
          </a:prstGeom>
          <a:noFill/>
          <a:ln>
            <a:noFill/>
          </a:ln>
        </p:spPr>
        <p:txBody>
          <a:bodyPr anchor="ctr">
            <a:noAutofit/>
          </a:bodyPr>
          <a:lstStyle/>
          <a:p>
            <a:pPr algn="r">
              <a:lnSpc>
                <a:spcPct val="100000"/>
              </a:lnSpc>
            </a:pPr>
            <a:fld id="{B4E974C4-D011-484E-80BB-9C5DE4015760}" type="slidenum">
              <a:rPr lang="en-US" sz="1100" b="1" strike="noStrike" spc="-1">
                <a:solidFill>
                  <a:srgbClr val="E5E8E8"/>
                </a:solidFill>
                <a:latin typeface="Corbel"/>
              </a:rPr>
              <a:t>8</a:t>
            </a:fld>
            <a:endParaRPr lang="en-US" sz="1100" b="0" strike="noStrike" spc="-1">
              <a:latin typeface="Times New Roman"/>
            </a:endParaRPr>
          </a:p>
        </p:txBody>
      </p:sp>
      <p:graphicFrame>
        <p:nvGraphicFramePr>
          <p:cNvPr id="223" name="Table 2"/>
          <p:cNvGraphicFramePr/>
          <p:nvPr>
            <p:extLst>
              <p:ext uri="{D42A27DB-BD31-4B8C-83A1-F6EECF244321}">
                <p14:modId xmlns:p14="http://schemas.microsoft.com/office/powerpoint/2010/main" val="2212898250"/>
              </p:ext>
            </p:extLst>
          </p:nvPr>
        </p:nvGraphicFramePr>
        <p:xfrm>
          <a:off x="772560" y="560832"/>
          <a:ext cx="10797648" cy="5970288"/>
        </p:xfrm>
        <a:graphic>
          <a:graphicData uri="http://schemas.openxmlformats.org/drawingml/2006/table">
            <a:tbl>
              <a:tblPr/>
              <a:tblGrid>
                <a:gridCol w="2313482">
                  <a:extLst>
                    <a:ext uri="{9D8B030D-6E8A-4147-A177-3AD203B41FA5}">
                      <a16:colId xmlns:a16="http://schemas.microsoft.com/office/drawing/2014/main" val="20000"/>
                    </a:ext>
                  </a:extLst>
                </a:gridCol>
                <a:gridCol w="3277782">
                  <a:extLst>
                    <a:ext uri="{9D8B030D-6E8A-4147-A177-3AD203B41FA5}">
                      <a16:colId xmlns:a16="http://schemas.microsoft.com/office/drawing/2014/main" val="20001"/>
                    </a:ext>
                  </a:extLst>
                </a:gridCol>
                <a:gridCol w="5206384">
                  <a:extLst>
                    <a:ext uri="{9D8B030D-6E8A-4147-A177-3AD203B41FA5}">
                      <a16:colId xmlns:a16="http://schemas.microsoft.com/office/drawing/2014/main" val="20002"/>
                    </a:ext>
                  </a:extLst>
                </a:gridCol>
              </a:tblGrid>
              <a:tr h="758208">
                <a:tc>
                  <a:txBody>
                    <a:bodyPr/>
                    <a:lstStyle/>
                    <a:p>
                      <a:pPr>
                        <a:lnSpc>
                          <a:spcPct val="100000"/>
                        </a:lnSpc>
                      </a:pPr>
                      <a:r>
                        <a:rPr lang="en-US" sz="2400" b="1" strike="noStrike" spc="-1" dirty="0">
                          <a:solidFill>
                            <a:schemeClr val="tx1"/>
                          </a:solidFill>
                          <a:latin typeface="+mn-lt"/>
                        </a:rPr>
                        <a:t>Type of death</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sz="2400" b="1" strike="noStrike" spc="-1" dirty="0">
                          <a:solidFill>
                            <a:schemeClr val="tx1"/>
                          </a:solidFill>
                          <a:latin typeface="+mn-lt"/>
                        </a:rPr>
                        <a:t>Group name/number</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sz="2400" b="1" strike="noStrike" spc="-1" dirty="0">
                          <a:solidFill>
                            <a:schemeClr val="tx1"/>
                          </a:solidFill>
                          <a:latin typeface="+mn-lt"/>
                        </a:rPr>
                        <a:t>EXAMPLES of potential causes of death</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984224">
                <a:tc>
                  <a:txBody>
                    <a:bodyPr/>
                    <a:lstStyle/>
                    <a:p>
                      <a:pPr>
                        <a:lnSpc>
                          <a:spcPct val="100000"/>
                        </a:lnSpc>
                        <a:tabLst>
                          <a:tab pos="0" algn="l"/>
                        </a:tabLst>
                      </a:pPr>
                      <a:r>
                        <a:rPr lang="en-US" sz="2400" b="1" strike="noStrike" spc="-1">
                          <a:solidFill>
                            <a:schemeClr val="tx1"/>
                          </a:solidFill>
                          <a:latin typeface="+mn-lt"/>
                        </a:rPr>
                        <a:t>Maternal death: indirect</a:t>
                      </a:r>
                    </a:p>
                    <a:p>
                      <a:pPr>
                        <a:lnSpc>
                          <a:spcPct val="100000"/>
                        </a:lnSpc>
                        <a:tabLst>
                          <a:tab pos="0" algn="l"/>
                        </a:tabLst>
                      </a:pPr>
                      <a:endParaRPr lang="en-US" sz="2400" b="1" strike="noStrike" spc="-1">
                        <a:solidFill>
                          <a:schemeClr val="tx1"/>
                        </a:solidFill>
                        <a:latin typeface="+mn-lt"/>
                      </a:endParaRP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ICD-MM 7. Non-obstetric complications</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Non-obstetric conditions</a:t>
                      </a:r>
                    </a:p>
                    <a:p>
                      <a:pPr>
                        <a:lnSpc>
                          <a:spcPct val="100000"/>
                        </a:lnSpc>
                      </a:pPr>
                      <a:r>
                        <a:rPr lang="en-US" sz="2400" b="1" strike="noStrike" spc="-1" dirty="0">
                          <a:solidFill>
                            <a:schemeClr val="tx1"/>
                          </a:solidFill>
                          <a:latin typeface="+mn-lt"/>
                        </a:rPr>
                        <a:t>• Cardiac disease (including pre-existing hypertension)</a:t>
                      </a:r>
                    </a:p>
                    <a:p>
                      <a:pPr>
                        <a:lnSpc>
                          <a:spcPct val="100000"/>
                        </a:lnSpc>
                      </a:pPr>
                      <a:r>
                        <a:rPr lang="en-US" sz="2400" b="1" strike="noStrike" spc="-1" dirty="0">
                          <a:solidFill>
                            <a:schemeClr val="tx1"/>
                          </a:solidFill>
                          <a:latin typeface="+mn-lt"/>
                        </a:rPr>
                        <a:t>• Endocrine conditions</a:t>
                      </a:r>
                    </a:p>
                    <a:p>
                      <a:pPr>
                        <a:lnSpc>
                          <a:spcPct val="100000"/>
                        </a:lnSpc>
                      </a:pPr>
                      <a:r>
                        <a:rPr lang="en-US" sz="2400" b="1" strike="noStrike" spc="-1" dirty="0">
                          <a:solidFill>
                            <a:schemeClr val="tx1"/>
                          </a:solidFill>
                          <a:latin typeface="+mn-lt"/>
                        </a:rPr>
                        <a:t>• Gastrointestinal tract conditions</a:t>
                      </a:r>
                    </a:p>
                    <a:p>
                      <a:pPr>
                        <a:lnSpc>
                          <a:spcPct val="100000"/>
                        </a:lnSpc>
                      </a:pPr>
                      <a:r>
                        <a:rPr lang="en-US" sz="2400" b="1" strike="noStrike" spc="-1" dirty="0">
                          <a:solidFill>
                            <a:schemeClr val="tx1"/>
                          </a:solidFill>
                          <a:latin typeface="+mn-lt"/>
                        </a:rPr>
                        <a:t>• Central nervous system conditions</a:t>
                      </a:r>
                    </a:p>
                    <a:p>
                      <a:pPr>
                        <a:lnSpc>
                          <a:spcPct val="100000"/>
                        </a:lnSpc>
                      </a:pPr>
                      <a:r>
                        <a:rPr lang="en-US" sz="2400" b="1" strike="noStrike" spc="-1" dirty="0">
                          <a:solidFill>
                            <a:schemeClr val="tx1"/>
                          </a:solidFill>
                          <a:latin typeface="+mn-lt"/>
                        </a:rPr>
                        <a:t>• Respiratory conditions</a:t>
                      </a:r>
                    </a:p>
                    <a:p>
                      <a:pPr>
                        <a:lnSpc>
                          <a:spcPct val="100000"/>
                        </a:lnSpc>
                      </a:pPr>
                      <a:r>
                        <a:rPr lang="en-US" sz="2400" b="1" strike="noStrike" spc="-1" dirty="0">
                          <a:solidFill>
                            <a:schemeClr val="tx1"/>
                          </a:solidFill>
                          <a:latin typeface="+mn-lt"/>
                        </a:rPr>
                        <a:t>• Genitourinary conditions</a:t>
                      </a:r>
                    </a:p>
                    <a:p>
                      <a:pPr>
                        <a:lnSpc>
                          <a:spcPct val="100000"/>
                        </a:lnSpc>
                      </a:pPr>
                      <a:r>
                        <a:rPr lang="en-US" sz="2400" b="1" strike="noStrike" spc="-1" dirty="0">
                          <a:solidFill>
                            <a:schemeClr val="tx1"/>
                          </a:solidFill>
                          <a:latin typeface="+mn-lt"/>
                        </a:rPr>
                        <a:t>• Autoimmune disorders</a:t>
                      </a:r>
                    </a:p>
                    <a:p>
                      <a:pPr>
                        <a:lnSpc>
                          <a:spcPct val="100000"/>
                        </a:lnSpc>
                      </a:pPr>
                      <a:r>
                        <a:rPr lang="en-US" sz="2400" b="1" strike="noStrike" spc="-1" dirty="0">
                          <a:solidFill>
                            <a:schemeClr val="tx1"/>
                          </a:solidFill>
                          <a:latin typeface="+mn-lt"/>
                        </a:rPr>
                        <a:t>• Skeletal diseases</a:t>
                      </a:r>
                    </a:p>
                    <a:p>
                      <a:pPr>
                        <a:lnSpc>
                          <a:spcPct val="100000"/>
                        </a:lnSpc>
                      </a:pPr>
                      <a:r>
                        <a:rPr lang="en-US" sz="2400" b="1" strike="noStrike" spc="-1" dirty="0">
                          <a:solidFill>
                            <a:schemeClr val="tx1"/>
                          </a:solidFill>
                          <a:latin typeface="+mn-lt"/>
                        </a:rPr>
                        <a:t>• Psychiatric disorders</a:t>
                      </a:r>
                    </a:p>
                    <a:p>
                      <a:pPr>
                        <a:lnSpc>
                          <a:spcPct val="100000"/>
                        </a:lnSpc>
                      </a:pPr>
                      <a:r>
                        <a:rPr lang="en-US" sz="2400" b="1" strike="noStrike" spc="-1" dirty="0">
                          <a:solidFill>
                            <a:schemeClr val="tx1"/>
                          </a:solidFill>
                          <a:latin typeface="+mn-lt"/>
                        </a:rPr>
                        <a:t>• Neoplasms</a:t>
                      </a:r>
                    </a:p>
                    <a:p>
                      <a:pPr>
                        <a:lnSpc>
                          <a:spcPct val="100000"/>
                        </a:lnSpc>
                      </a:pPr>
                      <a:r>
                        <a:rPr lang="en-US" sz="2400" b="1" strike="noStrike" spc="-1" dirty="0">
                          <a:solidFill>
                            <a:schemeClr val="tx1"/>
                          </a:solidFill>
                          <a:latin typeface="+mn-lt"/>
                        </a:rPr>
                        <a:t>• Infections that are not a direct result of pregnancy</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11430000" y="6602040"/>
            <a:ext cx="639720" cy="237240"/>
          </a:xfrm>
          <a:prstGeom prst="rect">
            <a:avLst/>
          </a:prstGeom>
          <a:noFill/>
          <a:ln>
            <a:noFill/>
          </a:ln>
        </p:spPr>
        <p:txBody>
          <a:bodyPr anchor="ctr">
            <a:noAutofit/>
          </a:bodyPr>
          <a:lstStyle/>
          <a:p>
            <a:pPr algn="r">
              <a:lnSpc>
                <a:spcPct val="100000"/>
              </a:lnSpc>
            </a:pPr>
            <a:fld id="{DA0B72FC-471A-46AA-89EB-A5D328D42212}" type="slidenum">
              <a:rPr lang="en-US" sz="1100" b="1" strike="noStrike" spc="-1">
                <a:solidFill>
                  <a:srgbClr val="E5E8E8"/>
                </a:solidFill>
                <a:latin typeface="Corbel"/>
              </a:rPr>
              <a:t>9</a:t>
            </a:fld>
            <a:endParaRPr lang="en-US" sz="1100" b="0" strike="noStrike" spc="-1">
              <a:latin typeface="Times New Roman"/>
            </a:endParaRPr>
          </a:p>
        </p:txBody>
      </p:sp>
      <p:graphicFrame>
        <p:nvGraphicFramePr>
          <p:cNvPr id="225" name="Table 2"/>
          <p:cNvGraphicFramePr/>
          <p:nvPr>
            <p:extLst>
              <p:ext uri="{D42A27DB-BD31-4B8C-83A1-F6EECF244321}">
                <p14:modId xmlns:p14="http://schemas.microsoft.com/office/powerpoint/2010/main" val="3616599335"/>
              </p:ext>
            </p:extLst>
          </p:nvPr>
        </p:nvGraphicFramePr>
        <p:xfrm>
          <a:off x="802080" y="630000"/>
          <a:ext cx="10627560" cy="5504760"/>
        </p:xfrm>
        <a:graphic>
          <a:graphicData uri="http://schemas.openxmlformats.org/drawingml/2006/table">
            <a:tbl>
              <a:tblPr/>
              <a:tblGrid>
                <a:gridCol w="2977440">
                  <a:extLst>
                    <a:ext uri="{9D8B030D-6E8A-4147-A177-3AD203B41FA5}">
                      <a16:colId xmlns:a16="http://schemas.microsoft.com/office/drawing/2014/main" val="20000"/>
                    </a:ext>
                  </a:extLst>
                </a:gridCol>
                <a:gridCol w="3379800">
                  <a:extLst>
                    <a:ext uri="{9D8B030D-6E8A-4147-A177-3AD203B41FA5}">
                      <a16:colId xmlns:a16="http://schemas.microsoft.com/office/drawing/2014/main" val="20001"/>
                    </a:ext>
                  </a:extLst>
                </a:gridCol>
                <a:gridCol w="4270320">
                  <a:extLst>
                    <a:ext uri="{9D8B030D-6E8A-4147-A177-3AD203B41FA5}">
                      <a16:colId xmlns:a16="http://schemas.microsoft.com/office/drawing/2014/main" val="20002"/>
                    </a:ext>
                  </a:extLst>
                </a:gridCol>
              </a:tblGrid>
              <a:tr h="917280">
                <a:tc>
                  <a:txBody>
                    <a:bodyPr/>
                    <a:lstStyle/>
                    <a:p>
                      <a:pPr>
                        <a:lnSpc>
                          <a:spcPct val="100000"/>
                        </a:lnSpc>
                      </a:pPr>
                      <a:r>
                        <a:rPr lang="en-US" sz="2400" b="1" strike="noStrike" spc="-1" dirty="0">
                          <a:solidFill>
                            <a:schemeClr val="tx1"/>
                          </a:solidFill>
                          <a:latin typeface="+mn-lt"/>
                        </a:rPr>
                        <a:t>Type of death</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sz="2400" b="1" strike="noStrike" spc="-1" dirty="0">
                          <a:solidFill>
                            <a:schemeClr val="tx1"/>
                          </a:solidFill>
                          <a:latin typeface="+mn-lt"/>
                        </a:rPr>
                        <a:t>Group name/number</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0000"/>
                        </a:lnSpc>
                      </a:pPr>
                      <a:r>
                        <a:rPr lang="en-US" sz="2400" b="1" strike="noStrike" spc="-1" dirty="0">
                          <a:solidFill>
                            <a:schemeClr val="tx1"/>
                          </a:solidFill>
                          <a:latin typeface="+mn-lt"/>
                        </a:rPr>
                        <a:t>EXAMPLES of potential causes of death</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2490120">
                <a:tc>
                  <a:txBody>
                    <a:bodyPr/>
                    <a:lstStyle/>
                    <a:p>
                      <a:pPr>
                        <a:lnSpc>
                          <a:spcPct val="100000"/>
                        </a:lnSpc>
                        <a:tabLst>
                          <a:tab pos="0" algn="l"/>
                        </a:tabLst>
                      </a:pPr>
                      <a:r>
                        <a:rPr lang="en-US" sz="2400" b="1" strike="noStrike" spc="-1" dirty="0">
                          <a:solidFill>
                            <a:schemeClr val="tx1"/>
                          </a:solidFill>
                          <a:latin typeface="+mn-lt"/>
                        </a:rPr>
                        <a:t>Maternal death: unspecified</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dirty="0">
                          <a:solidFill>
                            <a:schemeClr val="tx1"/>
                          </a:solidFill>
                          <a:latin typeface="+mn-lt"/>
                        </a:rPr>
                        <a:t>ICD-MM 8. Unknown / undetermined</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tc>
                  <a:txBody>
                    <a:bodyPr/>
                    <a:lstStyle/>
                    <a:p>
                      <a:pPr>
                        <a:lnSpc>
                          <a:spcPct val="100000"/>
                        </a:lnSpc>
                      </a:pPr>
                      <a:r>
                        <a:rPr lang="en-US" sz="2400" b="1" strike="noStrike" spc="-1">
                          <a:solidFill>
                            <a:schemeClr val="tx1"/>
                          </a:solidFill>
                          <a:latin typeface="+mn-lt"/>
                        </a:rPr>
                        <a:t>Maternal death during pregnancy, childbirth and</a:t>
                      </a:r>
                    </a:p>
                    <a:p>
                      <a:pPr>
                        <a:lnSpc>
                          <a:spcPct val="100000"/>
                        </a:lnSpc>
                      </a:pPr>
                      <a:r>
                        <a:rPr lang="en-US" sz="2400" b="1" strike="noStrike" spc="-1">
                          <a:solidFill>
                            <a:schemeClr val="tx1"/>
                          </a:solidFill>
                          <a:latin typeface="+mn-lt"/>
                        </a:rPr>
                        <a:t>the puerperium where the underlying cause is</a:t>
                      </a:r>
                    </a:p>
                    <a:p>
                      <a:pPr>
                        <a:lnSpc>
                          <a:spcPct val="100000"/>
                        </a:lnSpc>
                      </a:pPr>
                      <a:r>
                        <a:rPr lang="en-US" sz="2400" b="1" strike="noStrike" spc="-1">
                          <a:solidFill>
                            <a:schemeClr val="tx1"/>
                          </a:solidFill>
                          <a:latin typeface="+mn-lt"/>
                        </a:rPr>
                        <a:t>unknown or was not determined</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CC"/>
                    </a:solidFill>
                  </a:tcPr>
                </a:tc>
                <a:extLst>
                  <a:ext uri="{0D108BD9-81ED-4DB2-BD59-A6C34878D82A}">
                    <a16:rowId xmlns:a16="http://schemas.microsoft.com/office/drawing/2014/main" val="10001"/>
                  </a:ext>
                </a:extLst>
              </a:tr>
              <a:tr h="2097360">
                <a:tc>
                  <a:txBody>
                    <a:bodyPr/>
                    <a:lstStyle/>
                    <a:p>
                      <a:pPr>
                        <a:lnSpc>
                          <a:spcPct val="100000"/>
                        </a:lnSpc>
                      </a:pPr>
                      <a:r>
                        <a:rPr lang="en-US" sz="2400" b="1" strike="noStrike" spc="-1">
                          <a:solidFill>
                            <a:schemeClr val="tx1"/>
                          </a:solidFill>
                          <a:latin typeface="+mn-lt"/>
                        </a:rPr>
                        <a:t>Death during pregnancy,</a:t>
                      </a:r>
                    </a:p>
                    <a:p>
                      <a:pPr>
                        <a:lnSpc>
                          <a:spcPct val="100000"/>
                        </a:lnSpc>
                      </a:pPr>
                      <a:r>
                        <a:rPr lang="en-US" sz="2400" b="1" strike="noStrike" spc="-1">
                          <a:solidFill>
                            <a:schemeClr val="tx1"/>
                          </a:solidFill>
                          <a:latin typeface="+mn-lt"/>
                        </a:rPr>
                        <a:t>childbirth and the</a:t>
                      </a:r>
                    </a:p>
                    <a:p>
                      <a:pPr>
                        <a:lnSpc>
                          <a:spcPct val="100000"/>
                        </a:lnSpc>
                      </a:pPr>
                      <a:r>
                        <a:rPr lang="en-US" sz="2400" b="1" strike="noStrike" spc="-1">
                          <a:solidFill>
                            <a:schemeClr val="tx1"/>
                          </a:solidFill>
                          <a:latin typeface="+mn-lt"/>
                        </a:rPr>
                        <a:t>puerperium</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tc>
                  <a:txBody>
                    <a:bodyPr/>
                    <a:lstStyle/>
                    <a:p>
                      <a:pPr>
                        <a:lnSpc>
                          <a:spcPct val="100000"/>
                        </a:lnSpc>
                      </a:pPr>
                      <a:r>
                        <a:rPr lang="en-US" sz="2400" b="1" strike="noStrike" spc="-1" dirty="0">
                          <a:solidFill>
                            <a:schemeClr val="tx1"/>
                          </a:solidFill>
                          <a:latin typeface="+mn-lt"/>
                        </a:rPr>
                        <a:t>ICD-MM 9. Coincidental causes</a:t>
                      </a: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tc>
                  <a:txBody>
                    <a:bodyPr/>
                    <a:lstStyle/>
                    <a:p>
                      <a:pPr>
                        <a:lnSpc>
                          <a:spcPct val="100000"/>
                        </a:lnSpc>
                      </a:pPr>
                      <a:r>
                        <a:rPr lang="en-US" sz="2400" b="1" strike="noStrike" spc="-1" dirty="0">
                          <a:solidFill>
                            <a:schemeClr val="tx1"/>
                          </a:solidFill>
                          <a:latin typeface="+mn-lt"/>
                        </a:rPr>
                        <a:t>Death during pregnancy, childbirth and the</a:t>
                      </a:r>
                    </a:p>
                    <a:p>
                      <a:pPr>
                        <a:lnSpc>
                          <a:spcPct val="100000"/>
                        </a:lnSpc>
                      </a:pPr>
                      <a:r>
                        <a:rPr lang="en-US" sz="2400" b="1" strike="noStrike" spc="-1" dirty="0">
                          <a:solidFill>
                            <a:schemeClr val="tx1"/>
                          </a:solidFill>
                          <a:latin typeface="+mn-lt"/>
                        </a:rPr>
                        <a:t>puerperium due to </a:t>
                      </a:r>
                      <a:r>
                        <a:rPr lang="en-US" sz="2400" b="1" strike="noStrike" spc="-1">
                          <a:solidFill>
                            <a:schemeClr val="tx1"/>
                          </a:solidFill>
                          <a:latin typeface="+mn-lt"/>
                        </a:rPr>
                        <a:t>external causes like accidents, homicide, etc</a:t>
                      </a:r>
                      <a:endParaRPr lang="en-US" sz="2400" b="1" strike="noStrike" spc="-1" dirty="0">
                        <a:solidFill>
                          <a:schemeClr val="tx1"/>
                        </a:solidFill>
                        <a:latin typeface="+mn-lt"/>
                      </a:endParaRPr>
                    </a:p>
                  </a:txBody>
                  <a:tcPr marL="91080" marR="91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4E7"/>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4227</Words>
  <Application>Microsoft Office PowerPoint</Application>
  <PresentationFormat>Widescreen</PresentationFormat>
  <Paragraphs>555</Paragraphs>
  <Slides>62</Slides>
  <Notes>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Calibri Light</vt:lpstr>
      <vt:lpstr>Corbel</vt:lpstr>
      <vt:lpstr>Gill Sans MT</vt:lpstr>
      <vt:lpstr>Kokila</vt:lpstr>
      <vt:lpstr>Symbol</vt:lpstr>
      <vt:lpstr>Times New Roman</vt:lpstr>
      <vt:lpstr>Wingdings</vt:lpstr>
      <vt:lpstr>Office Theme</vt:lpstr>
      <vt:lpstr>PowerPoint Presentation</vt:lpstr>
      <vt:lpstr>Objective</vt:lpstr>
      <vt:lpstr>Cause of Death</vt:lpstr>
      <vt:lpstr>Why CoD is important</vt:lpstr>
      <vt:lpstr>PowerPoint Presentation</vt:lpstr>
      <vt:lpstr>PowerPoint Presentation</vt:lpstr>
      <vt:lpstr>PowerPoint Presentation</vt:lpstr>
      <vt:lpstr>PowerPoint Presentation</vt:lpstr>
      <vt:lpstr>PowerPoint Presentation</vt:lpstr>
      <vt:lpstr>Categories of causes of death</vt:lpstr>
      <vt:lpstr>PowerPoint Presentation</vt:lpstr>
      <vt:lpstr>PowerPoint Presentation</vt:lpstr>
      <vt:lpstr>An example of causal chain of diseases</vt:lpstr>
      <vt:lpstr>An example of causal chain of events/diseases leading to maternal death</vt:lpstr>
      <vt:lpstr>Case: example</vt:lpstr>
      <vt:lpstr>PowerPoint Presentation</vt:lpstr>
      <vt:lpstr>Case: example</vt:lpstr>
      <vt:lpstr>PowerPoint Presentation</vt:lpstr>
      <vt:lpstr>PowerPoint Presentation</vt:lpstr>
      <vt:lpstr>Cause of Death Assignment</vt:lpstr>
      <vt:lpstr>Some TIPS while Assigning Cause of Death </vt:lpstr>
      <vt:lpstr>How to fill the Medical Certificate of Cause of Death (MCCD) form?</vt:lpstr>
      <vt:lpstr>Medical Certificate of Cause of Death (MCCD)</vt:lpstr>
      <vt:lpstr>PowerPoint Presentation</vt:lpstr>
      <vt:lpstr>PowerPoint Presentation</vt:lpstr>
      <vt:lpstr>PowerPoint Presentation</vt:lpstr>
      <vt:lpstr>PowerPoint Presentation</vt:lpstr>
      <vt:lpstr>MCCD Example: Abortion</vt:lpstr>
      <vt:lpstr>Example 1</vt:lpstr>
      <vt:lpstr>Example 2</vt:lpstr>
      <vt:lpstr>Example of Final Cause of Maternal Death</vt:lpstr>
      <vt:lpstr>Example of Final Cause of Maternal Death</vt:lpstr>
      <vt:lpstr>Example of Final Cause of Maternal Death</vt:lpstr>
      <vt:lpstr>Example of Final Cause of Maternal Death</vt:lpstr>
      <vt:lpstr>Cause of death assignment</vt:lpstr>
      <vt:lpstr>PowerPoint Presentation</vt:lpstr>
      <vt:lpstr>PowerPoint Presentation</vt:lpstr>
      <vt:lpstr>Case scenario 1</vt:lpstr>
      <vt:lpstr>Case scenario 2</vt:lpstr>
      <vt:lpstr>Case scenario 3</vt:lpstr>
      <vt:lpstr>Case scenario 4</vt:lpstr>
      <vt:lpstr>Case scenario 5</vt:lpstr>
      <vt:lpstr>PowerPoint Presentation</vt:lpstr>
      <vt:lpstr>PowerPoint Presentation</vt:lpstr>
      <vt:lpstr>PowerPoint Presentation</vt:lpstr>
      <vt:lpstr>Example of Causes of Perinatal Death</vt:lpstr>
      <vt:lpstr>How to classify according to ICD-PM 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scenario 1</vt:lpstr>
      <vt:lpstr>Case scenario 2</vt:lpstr>
      <vt:lpstr>Case scenario 3</vt:lpstr>
      <vt:lpstr>Case scenario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THAPA, Surakschha</dc:creator>
  <cp:lastModifiedBy>THAPA, Surakschha</cp:lastModifiedBy>
  <cp:revision>112</cp:revision>
  <dcterms:created xsi:type="dcterms:W3CDTF">2021-08-31T05:15:51Z</dcterms:created>
  <dcterms:modified xsi:type="dcterms:W3CDTF">2023-06-08T06:54:34Z</dcterms:modified>
</cp:coreProperties>
</file>