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404" r:id="rId2"/>
    <p:sldId id="469" r:id="rId3"/>
    <p:sldId id="467" r:id="rId4"/>
    <p:sldId id="480" r:id="rId5"/>
    <p:sldId id="478" r:id="rId6"/>
    <p:sldId id="476" r:id="rId7"/>
    <p:sldId id="257" r:id="rId8"/>
    <p:sldId id="499" r:id="rId9"/>
    <p:sldId id="500" r:id="rId10"/>
    <p:sldId id="479" r:id="rId11"/>
    <p:sldId id="471" r:id="rId12"/>
    <p:sldId id="477" r:id="rId13"/>
    <p:sldId id="502" r:id="rId14"/>
    <p:sldId id="472" r:id="rId15"/>
    <p:sldId id="4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FFFFFF"/>
    <a:srgbClr val="0033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292D8-288E-474F-AF67-6BF2499D0A2C}" v="4" dt="2023-04-20T06:25:37.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4" autoAdjust="0"/>
  </p:normalViewPr>
  <p:slideViewPr>
    <p:cSldViewPr snapToGrid="0" showGuides="1">
      <p:cViewPr varScale="1">
        <p:scale>
          <a:sx n="60" d="100"/>
          <a:sy n="60" d="100"/>
        </p:scale>
        <p:origin x="90"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4" d="100"/>
          <a:sy n="64" d="100"/>
        </p:scale>
        <p:origin x="-3082"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PA, Surakschha" userId="6366e6fe-48ec-4b01-b951-ea9d77299345" providerId="ADAL" clId="{90C292D8-288E-474F-AF67-6BF2499D0A2C}"/>
    <pc:docChg chg="undo redo custSel addSld delSld modSld sldOrd">
      <pc:chgData name="THAPA, Surakschha" userId="6366e6fe-48ec-4b01-b951-ea9d77299345" providerId="ADAL" clId="{90C292D8-288E-474F-AF67-6BF2499D0A2C}" dt="2023-04-20T06:29:07.864" v="559"/>
      <pc:docMkLst>
        <pc:docMk/>
      </pc:docMkLst>
      <pc:sldChg chg="add">
        <pc:chgData name="THAPA, Surakschha" userId="6366e6fe-48ec-4b01-b951-ea9d77299345" providerId="ADAL" clId="{90C292D8-288E-474F-AF67-6BF2499D0A2C}" dt="2023-04-20T06:13:46.403" v="79"/>
        <pc:sldMkLst>
          <pc:docMk/>
          <pc:sldMk cId="1056398025" sldId="257"/>
        </pc:sldMkLst>
      </pc:sldChg>
      <pc:sldChg chg="modSp mod modNotesTx">
        <pc:chgData name="THAPA, Surakschha" userId="6366e6fe-48ec-4b01-b951-ea9d77299345" providerId="ADAL" clId="{90C292D8-288E-474F-AF67-6BF2499D0A2C}" dt="2023-04-20T06:13:17.358" v="78" actId="20577"/>
        <pc:sldMkLst>
          <pc:docMk/>
          <pc:sldMk cId="3514782565" sldId="467"/>
        </pc:sldMkLst>
        <pc:spChg chg="mod">
          <ac:chgData name="THAPA, Surakschha" userId="6366e6fe-48ec-4b01-b951-ea9d77299345" providerId="ADAL" clId="{90C292D8-288E-474F-AF67-6BF2499D0A2C}" dt="2023-04-20T06:13:17.358" v="78" actId="20577"/>
          <ac:spMkLst>
            <pc:docMk/>
            <pc:sldMk cId="3514782565" sldId="467"/>
            <ac:spMk id="3" creationId="{00000000-0000-0000-0000-000000000000}"/>
          </ac:spMkLst>
        </pc:spChg>
      </pc:sldChg>
      <pc:sldChg chg="del">
        <pc:chgData name="THAPA, Surakschha" userId="6366e6fe-48ec-4b01-b951-ea9d77299345" providerId="ADAL" clId="{90C292D8-288E-474F-AF67-6BF2499D0A2C}" dt="2023-04-20T06:11:22.811" v="70" actId="47"/>
        <pc:sldMkLst>
          <pc:docMk/>
          <pc:sldMk cId="4103052531" sldId="468"/>
        </pc:sldMkLst>
      </pc:sldChg>
      <pc:sldChg chg="ord">
        <pc:chgData name="THAPA, Surakschha" userId="6366e6fe-48ec-4b01-b951-ea9d77299345" providerId="ADAL" clId="{90C292D8-288E-474F-AF67-6BF2499D0A2C}" dt="2023-04-20T06:10:56.378" v="67"/>
        <pc:sldMkLst>
          <pc:docMk/>
          <pc:sldMk cId="2685235643" sldId="469"/>
        </pc:sldMkLst>
      </pc:sldChg>
      <pc:sldChg chg="ord">
        <pc:chgData name="THAPA, Surakschha" userId="6366e6fe-48ec-4b01-b951-ea9d77299345" providerId="ADAL" clId="{90C292D8-288E-474F-AF67-6BF2499D0A2C}" dt="2023-04-20T06:29:07.864" v="559"/>
        <pc:sldMkLst>
          <pc:docMk/>
          <pc:sldMk cId="2090665830" sldId="471"/>
        </pc:sldMkLst>
      </pc:sldChg>
      <pc:sldChg chg="del">
        <pc:chgData name="THAPA, Surakschha" userId="6366e6fe-48ec-4b01-b951-ea9d77299345" providerId="ADAL" clId="{90C292D8-288E-474F-AF67-6BF2499D0A2C}" dt="2023-04-20T06:24:21.340" v="226" actId="47"/>
        <pc:sldMkLst>
          <pc:docMk/>
          <pc:sldMk cId="4267300853" sldId="474"/>
        </pc:sldMkLst>
      </pc:sldChg>
      <pc:sldChg chg="modSp mod">
        <pc:chgData name="THAPA, Surakschha" userId="6366e6fe-48ec-4b01-b951-ea9d77299345" providerId="ADAL" clId="{90C292D8-288E-474F-AF67-6BF2499D0A2C}" dt="2023-04-20T06:27:58.697" v="508" actId="6549"/>
        <pc:sldMkLst>
          <pc:docMk/>
          <pc:sldMk cId="3755351516" sldId="477"/>
        </pc:sldMkLst>
        <pc:spChg chg="mod">
          <ac:chgData name="THAPA, Surakschha" userId="6366e6fe-48ec-4b01-b951-ea9d77299345" providerId="ADAL" clId="{90C292D8-288E-474F-AF67-6BF2499D0A2C}" dt="2023-04-20T06:27:58.697" v="508" actId="6549"/>
          <ac:spMkLst>
            <pc:docMk/>
            <pc:sldMk cId="3755351516" sldId="477"/>
            <ac:spMk id="3" creationId="{00000000-0000-0000-0000-000000000000}"/>
          </ac:spMkLst>
        </pc:spChg>
      </pc:sldChg>
      <pc:sldChg chg="ord">
        <pc:chgData name="THAPA, Surakschha" userId="6366e6fe-48ec-4b01-b951-ea9d77299345" providerId="ADAL" clId="{90C292D8-288E-474F-AF67-6BF2499D0A2C}" dt="2023-04-20T06:11:18.275" v="69"/>
        <pc:sldMkLst>
          <pc:docMk/>
          <pc:sldMk cId="214930994" sldId="478"/>
        </pc:sldMkLst>
      </pc:sldChg>
      <pc:sldChg chg="modSp new mod">
        <pc:chgData name="THAPA, Surakschha" userId="6366e6fe-48ec-4b01-b951-ea9d77299345" providerId="ADAL" clId="{90C292D8-288E-474F-AF67-6BF2499D0A2C}" dt="2023-04-20T06:10:05.452" v="58"/>
        <pc:sldMkLst>
          <pc:docMk/>
          <pc:sldMk cId="213473203" sldId="480"/>
        </pc:sldMkLst>
        <pc:spChg chg="mod">
          <ac:chgData name="THAPA, Surakschha" userId="6366e6fe-48ec-4b01-b951-ea9d77299345" providerId="ADAL" clId="{90C292D8-288E-474F-AF67-6BF2499D0A2C}" dt="2023-04-20T06:10:05.452" v="58"/>
          <ac:spMkLst>
            <pc:docMk/>
            <pc:sldMk cId="213473203" sldId="480"/>
            <ac:spMk id="3" creationId="{0067B176-2497-4542-A63F-A3BB1887DAD8}"/>
          </ac:spMkLst>
        </pc:spChg>
      </pc:sldChg>
      <pc:sldChg chg="new del">
        <pc:chgData name="THAPA, Surakschha" userId="6366e6fe-48ec-4b01-b951-ea9d77299345" providerId="ADAL" clId="{90C292D8-288E-474F-AF67-6BF2499D0A2C}" dt="2023-04-20T06:12:16.293" v="74" actId="47"/>
        <pc:sldMkLst>
          <pc:docMk/>
          <pc:sldMk cId="3443950318" sldId="481"/>
        </pc:sldMkLst>
      </pc:sldChg>
      <pc:sldChg chg="modSp add mod ord">
        <pc:chgData name="THAPA, Surakschha" userId="6366e6fe-48ec-4b01-b951-ea9d77299345" providerId="ADAL" clId="{90C292D8-288E-474F-AF67-6BF2499D0A2C}" dt="2023-04-20T06:24:12.915" v="225" actId="20577"/>
        <pc:sldMkLst>
          <pc:docMk/>
          <pc:sldMk cId="54433392" sldId="499"/>
        </pc:sldMkLst>
        <pc:spChg chg="mod">
          <ac:chgData name="THAPA, Surakschha" userId="6366e6fe-48ec-4b01-b951-ea9d77299345" providerId="ADAL" clId="{90C292D8-288E-474F-AF67-6BF2499D0A2C}" dt="2023-04-20T06:24:12.915" v="225" actId="20577"/>
          <ac:spMkLst>
            <pc:docMk/>
            <pc:sldMk cId="54433392" sldId="499"/>
            <ac:spMk id="3" creationId="{7E1C52C3-B49F-4341-8392-0414960D21EB}"/>
          </ac:spMkLst>
        </pc:spChg>
      </pc:sldChg>
      <pc:sldChg chg="modSp add mod">
        <pc:chgData name="THAPA, Surakschha" userId="6366e6fe-48ec-4b01-b951-ea9d77299345" providerId="ADAL" clId="{90C292D8-288E-474F-AF67-6BF2499D0A2C}" dt="2023-04-20T06:24:46.909" v="283" actId="5793"/>
        <pc:sldMkLst>
          <pc:docMk/>
          <pc:sldMk cId="2263609765" sldId="500"/>
        </pc:sldMkLst>
        <pc:spChg chg="mod">
          <ac:chgData name="THAPA, Surakschha" userId="6366e6fe-48ec-4b01-b951-ea9d77299345" providerId="ADAL" clId="{90C292D8-288E-474F-AF67-6BF2499D0A2C}" dt="2023-04-20T06:24:46.909" v="283" actId="5793"/>
          <ac:spMkLst>
            <pc:docMk/>
            <pc:sldMk cId="2263609765" sldId="500"/>
            <ac:spMk id="3" creationId="{21DB3A13-0AB2-400B-B525-B428E7A4BCE6}"/>
          </ac:spMkLst>
        </pc:spChg>
      </pc:sldChg>
      <pc:sldChg chg="modSp add del mod ord">
        <pc:chgData name="THAPA, Surakschha" userId="6366e6fe-48ec-4b01-b951-ea9d77299345" providerId="ADAL" clId="{90C292D8-288E-474F-AF67-6BF2499D0A2C}" dt="2023-04-20T06:28:58.566" v="557" actId="47"/>
        <pc:sldMkLst>
          <pc:docMk/>
          <pc:sldMk cId="525415370" sldId="501"/>
        </pc:sldMkLst>
        <pc:spChg chg="mod">
          <ac:chgData name="THAPA, Surakschha" userId="6366e6fe-48ec-4b01-b951-ea9d77299345" providerId="ADAL" clId="{90C292D8-288E-474F-AF67-6BF2499D0A2C}" dt="2023-04-20T06:25:02.004" v="285" actId="20577"/>
          <ac:spMkLst>
            <pc:docMk/>
            <pc:sldMk cId="525415370" sldId="501"/>
            <ac:spMk id="3" creationId="{EE55A2CB-1877-4A0D-A28B-07A743C44128}"/>
          </ac:spMkLst>
        </pc:spChg>
      </pc:sldChg>
      <pc:sldChg chg="modSp add mod">
        <pc:chgData name="THAPA, Surakschha" userId="6366e6fe-48ec-4b01-b951-ea9d77299345" providerId="ADAL" clId="{90C292D8-288E-474F-AF67-6BF2499D0A2C}" dt="2023-04-20T06:28:46.103" v="556" actId="20577"/>
        <pc:sldMkLst>
          <pc:docMk/>
          <pc:sldMk cId="3876807097" sldId="502"/>
        </pc:sldMkLst>
        <pc:spChg chg="mod">
          <ac:chgData name="THAPA, Surakschha" userId="6366e6fe-48ec-4b01-b951-ea9d77299345" providerId="ADAL" clId="{90C292D8-288E-474F-AF67-6BF2499D0A2C}" dt="2023-04-20T06:28:46.103" v="556" actId="20577"/>
          <ac:spMkLst>
            <pc:docMk/>
            <pc:sldMk cId="3876807097" sldId="50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4/20/2023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4/20/2023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a:t>
            </a:r>
            <a:r>
              <a:rPr lang="en-US" dirty="0"/>
              <a:t>Other</a:t>
            </a:r>
            <a:r>
              <a:rPr lang="en-US" baseline="0" dirty="0"/>
              <a:t> discussion points</a:t>
            </a:r>
            <a:endParaRPr lang="en-US" dirty="0"/>
          </a:p>
          <a:p>
            <a:pPr marL="171450" indent="-171450">
              <a:buFont typeface="Arial" panose="020B0604020202020204" pitchFamily="34" charset="0"/>
              <a:buChar char="•"/>
            </a:pPr>
            <a:r>
              <a:rPr lang="en-US" dirty="0"/>
              <a:t>No blood for transfusion.</a:t>
            </a:r>
          </a:p>
          <a:p>
            <a:pPr marL="171450" indent="-171450">
              <a:buFont typeface="Arial" panose="020B0604020202020204" pitchFamily="34" charset="0"/>
              <a:buChar char="•"/>
            </a:pPr>
            <a:r>
              <a:rPr lang="en-US" dirty="0"/>
              <a:t>Delay in seeking treatment. Failure to recognize significance of antenatal bleeding.</a:t>
            </a:r>
          </a:p>
          <a:p>
            <a:pPr marL="171450" indent="-171450">
              <a:buFont typeface="Arial" panose="020B0604020202020204" pitchFamily="34" charset="0"/>
              <a:buChar char="•"/>
            </a:pPr>
            <a:r>
              <a:rPr lang="en-US" dirty="0"/>
              <a:t>Anemia</a:t>
            </a:r>
          </a:p>
          <a:p>
            <a:pPr marL="171450" indent="-171450">
              <a:buFont typeface="Arial" panose="020B0604020202020204" pitchFamily="34" charset="0"/>
              <a:buChar char="•"/>
            </a:pPr>
            <a:r>
              <a:rPr lang="en-US" dirty="0"/>
              <a:t>No</a:t>
            </a:r>
            <a:r>
              <a:rPr lang="en-US" baseline="0" dirty="0"/>
              <a:t> ANC</a:t>
            </a:r>
          </a:p>
          <a:p>
            <a:pPr marL="171450" indent="-171450">
              <a:buFont typeface="Arial" panose="020B0604020202020204" pitchFamily="34" charset="0"/>
              <a:buChar char="•"/>
            </a:pPr>
            <a:r>
              <a:rPr lang="en-US" dirty="0"/>
              <a:t>Age.</a:t>
            </a:r>
            <a:endParaRPr lang="en-US" baseline="0" dirty="0"/>
          </a:p>
          <a:p>
            <a:pPr marL="171450" indent="-171450">
              <a:buFont typeface="Arial" panose="020B0604020202020204" pitchFamily="34" charset="0"/>
              <a:buChar char="•"/>
            </a:pPr>
            <a:r>
              <a:rPr lang="en-US" baseline="0" dirty="0"/>
              <a:t>Lots of children and lacked</a:t>
            </a:r>
            <a:r>
              <a:rPr lang="en-US" dirty="0"/>
              <a:t> access to family planning.</a:t>
            </a:r>
          </a:p>
          <a:p>
            <a:pPr marL="171450" indent="-171450">
              <a:buFont typeface="Arial" panose="020B0604020202020204" pitchFamily="34" charset="0"/>
              <a:buChar char="•"/>
            </a:pPr>
            <a:r>
              <a:rPr lang="en-US" dirty="0"/>
              <a:t>Limited access to transportation.</a:t>
            </a:r>
          </a:p>
          <a:p>
            <a:pPr marL="171450" indent="-171450">
              <a:buFont typeface="Arial" panose="020B0604020202020204" pitchFamily="34" charset="0"/>
              <a:buChar char="•"/>
            </a:pPr>
            <a:r>
              <a:rPr lang="en-US" dirty="0"/>
              <a:t>Already Malnourished at the beginning of pregnancy.</a:t>
            </a:r>
          </a:p>
        </p:txBody>
      </p:sp>
      <p:sp>
        <p:nvSpPr>
          <p:cNvPr id="4" name="Slide Number Placeholder 3"/>
          <p:cNvSpPr>
            <a:spLocks noGrp="1"/>
          </p:cNvSpPr>
          <p:nvPr>
            <p:ph type="sldNum" sz="quarter" idx="10"/>
          </p:nvPr>
        </p:nvSpPr>
        <p:spPr/>
        <p:txBody>
          <a:bodyPr/>
          <a:lstStyle/>
          <a:p>
            <a:fld id="{0A3C37BE-C303-496D-B5CD-85F2937540FC}" type="slidenum">
              <a:rPr lang="en-US" smtClean="0"/>
              <a:pPr/>
              <a:t>3</a:t>
            </a:fld>
            <a:endParaRPr lang="en-US"/>
          </a:p>
        </p:txBody>
      </p:sp>
    </p:spTree>
    <p:extLst>
      <p:ext uri="{BB962C8B-B14F-4D97-AF65-F5344CB8AC3E}">
        <p14:creationId xmlns:p14="http://schemas.microsoft.com/office/powerpoint/2010/main" val="300372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How we can improve the factors responsible for Mrs. X’s death and how we can respond to the factors and prevent death of another mother (Mrs. Y) due to the same cause in the same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Discussions should be guided by the fact that the causes of maternal deaths are more than only health problems.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Social determinants of health as discussed for Mrs. X are important 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Therefore, coordination response from multiple sectors is important to improve the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Sectors such as health, education, infrastructure, women development </a:t>
            </a:r>
            <a:r>
              <a:rPr lang="en-US" sz="1200" b="0" i="0" u="none" strike="noStrike" kern="1200" baseline="0" dirty="0" err="1">
                <a:solidFill>
                  <a:schemeClr val="tx1"/>
                </a:solidFill>
                <a:latin typeface="+mn-lt"/>
                <a:ea typeface="+mn-ea"/>
                <a:cs typeface="+mn-cs"/>
              </a:rPr>
              <a:t>etc</a:t>
            </a:r>
            <a:r>
              <a:rPr lang="en-US" sz="1200" b="0" i="0" u="none" strike="noStrike" kern="1200" baseline="0" dirty="0">
                <a:solidFill>
                  <a:schemeClr val="tx1"/>
                </a:solidFill>
                <a:latin typeface="+mn-lt"/>
                <a:ea typeface="+mn-ea"/>
                <a:cs typeface="+mn-cs"/>
              </a:rPr>
              <a:t> must work together to improve the system. 	</a:t>
            </a:r>
          </a:p>
          <a:p>
            <a:endParaRPr lang="en-US" dirty="0"/>
          </a:p>
        </p:txBody>
      </p:sp>
      <p:sp>
        <p:nvSpPr>
          <p:cNvPr id="4" name="Slide Number Placeholder 3"/>
          <p:cNvSpPr>
            <a:spLocks noGrp="1"/>
          </p:cNvSpPr>
          <p:nvPr>
            <p:ph type="sldNum" sz="quarter" idx="5"/>
          </p:nvPr>
        </p:nvSpPr>
        <p:spPr/>
        <p:txBody>
          <a:bodyPr/>
          <a:lstStyle/>
          <a:p>
            <a:fld id="{49DC5121-2464-4D59-A6D5-DE18EDE31C1B}" type="slidenum">
              <a:rPr lang="en-US" smtClean="0"/>
              <a:t>7</a:t>
            </a:fld>
            <a:endParaRPr lang="en-US"/>
          </a:p>
        </p:txBody>
      </p:sp>
    </p:spTree>
    <p:extLst>
      <p:ext uri="{BB962C8B-B14F-4D97-AF65-F5344CB8AC3E}">
        <p14:creationId xmlns:p14="http://schemas.microsoft.com/office/powerpoint/2010/main" val="12564072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79929" y="0"/>
            <a:ext cx="6407459" cy="5151943"/>
          </a:xfrm>
        </p:spPr>
        <p:txBody>
          <a:bodyPr anchor="b">
            <a:normAutofit/>
          </a:bodyPr>
          <a:lstStyle>
            <a:lvl1pPr algn="ctr">
              <a:defRPr sz="4800">
                <a:solidFill>
                  <a:schemeClr val="bg1"/>
                </a:solidFill>
              </a:defRPr>
            </a:lvl1pPr>
          </a:lstStyle>
          <a:p>
            <a:r>
              <a:rPr lang="en-US" dirty="0"/>
              <a:t>Click to edit Master title style</a:t>
            </a:r>
            <a:endParaRPr dirty="0"/>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187388" y="-1030"/>
            <a:ext cx="4388125" cy="5152974"/>
          </a:xfrm>
          <a:prstGeom prst="rect">
            <a:avLst/>
          </a:prstGeom>
        </p:spPr>
      </p:pic>
      <p:sp>
        <p:nvSpPr>
          <p:cNvPr id="15" name="Footer Placeholder 4"/>
          <p:cNvSpPr>
            <a:spLocks noGrp="1"/>
          </p:cNvSpPr>
          <p:nvPr>
            <p:ph type="ftr" sz="quarter" idx="11"/>
          </p:nvPr>
        </p:nvSpPr>
        <p:spPr>
          <a:xfrm>
            <a:off x="152400" y="6601968"/>
            <a:ext cx="2039007" cy="256032"/>
          </a:xfrm>
        </p:spPr>
        <p:txBody>
          <a:bodyPr/>
          <a:lstStyle/>
          <a:p>
            <a:r>
              <a:rPr lang="en-US" dirty="0"/>
              <a:t>Family Health Division, DoHS </a:t>
            </a:r>
          </a:p>
        </p:txBody>
      </p:sp>
      <p:sp>
        <p:nvSpPr>
          <p:cNvPr id="16" name="Slide Number Placeholder 5"/>
          <p:cNvSpPr>
            <a:spLocks noGrp="1"/>
          </p:cNvSpPr>
          <p:nvPr>
            <p:ph type="sldNum" sz="quarter" idx="12"/>
          </p:nvPr>
        </p:nvSpPr>
        <p:spPr>
          <a:xfrm>
            <a:off x="11430000" y="6601968"/>
            <a:ext cx="640080" cy="237744"/>
          </a:xfrm>
        </p:spPr>
        <p:txBody>
          <a:bodyPr/>
          <a:lstStyle>
            <a:lvl1pPr>
              <a:defRPr>
                <a:solidFill>
                  <a:schemeClr val="bg1"/>
                </a:solidFill>
              </a:defRPr>
            </a:lvl1pPr>
          </a:lstStyle>
          <a:p>
            <a:fld id="{0FF54DE5-C571-48E8-A5BC-B369434E2F44}" type="slidenum">
              <a:rPr lang="en-US" smtClean="0"/>
              <a:pPr/>
              <a:t>‹#›</a:t>
            </a:fld>
            <a:endParaRPr lang="en-US"/>
          </a:p>
        </p:txBody>
      </p:sp>
      <p:sp>
        <p:nvSpPr>
          <p:cNvPr id="8" name="Footer Placeholder 4"/>
          <p:cNvSpPr txBox="1">
            <a:spLocks/>
          </p:cNvSpPr>
          <p:nvPr userDrawn="1"/>
        </p:nvSpPr>
        <p:spPr>
          <a:xfrm>
            <a:off x="4214672" y="6626352"/>
            <a:ext cx="3776782" cy="256032"/>
          </a:xfrm>
          <a:prstGeom prst="rect">
            <a:avLst/>
          </a:prstGeom>
        </p:spPr>
        <p:txBody>
          <a:bodyPr vert="horz" lIns="91440" tIns="45720" rIns="91440" bIns="45720" rtlCol="0" anchor="ctr"/>
          <a:lstStyle>
            <a:defPPr>
              <a:defRPr lang="en-US"/>
            </a:defPPr>
            <a:lvl1pPr marL="0" algn="l" defTabSz="914400" rtl="0" eaLnBrk="1" latinLnBrk="0" hangingPunct="1">
              <a:defRPr sz="1100" kern="1200" cap="none" baseline="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itchFamily="34" charset="0"/>
                <a:cs typeface="Calibri" pitchFamily="34" charset="0"/>
              </a:rPr>
              <a:t>Module 3.3:  Video Show and Discussion: Why Did Mrs X</a:t>
            </a:r>
            <a:r>
              <a:rPr lang="en-US" baseline="0" dirty="0">
                <a:latin typeface="Calibri" pitchFamily="34" charset="0"/>
                <a:cs typeface="Calibri" pitchFamily="34" charset="0"/>
              </a:rPr>
              <a:t> Die?</a:t>
            </a:r>
            <a:endParaRPr lang="en-US" dirty="0">
              <a:latin typeface="Calibri" pitchFamily="34" charset="0"/>
              <a:cs typeface="Calibri" pitchFamily="34" charset="0"/>
            </a:endParaRPr>
          </a:p>
        </p:txBody>
      </p:sp>
      <p:pic>
        <p:nvPicPr>
          <p:cNvPr id="9" name="Picture 8"/>
          <p:cNvPicPr/>
          <p:nvPr userDrawn="1"/>
        </p:nvPicPr>
        <p:blipFill rotWithShape="1">
          <a:blip r:embed="rId4" cstate="print">
            <a:extLst>
              <a:ext uri="{28A0092B-C50C-407E-A947-70E740481C1C}">
                <a14:useLocalDpi xmlns:a14="http://schemas.microsoft.com/office/drawing/2010/main" val="0"/>
              </a:ext>
            </a:extLst>
          </a:blip>
          <a:srcRect l="44500" t="37063" r="43915" b="36359"/>
          <a:stretch/>
        </p:blipFill>
        <p:spPr bwMode="auto">
          <a:xfrm>
            <a:off x="4708881" y="5151943"/>
            <a:ext cx="1401215" cy="14396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288208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32F29D1-AF48-440E-8B7E-07659DB92BC0}" type="datetime3">
              <a:rPr lang="en-US" smtClean="0"/>
              <a:pPr/>
              <a:t>20 April 2023</a:t>
            </a:fld>
            <a:endParaRPr lang="en-US"/>
          </a:p>
        </p:txBody>
      </p:sp>
      <p:sp>
        <p:nvSpPr>
          <p:cNvPr id="6" name="Footer Placeholder 5"/>
          <p:cNvSpPr>
            <a:spLocks noGrp="1"/>
          </p:cNvSpPr>
          <p:nvPr>
            <p:ph type="ftr" sz="quarter" idx="11"/>
          </p:nvPr>
        </p:nvSpPr>
        <p:spPr/>
        <p:txBody>
          <a:bodyPr/>
          <a:lstStyle/>
          <a:p>
            <a:r>
              <a:rPr lang="en-US"/>
              <a:t>Family Health Division, DOHS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7693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B24C3-134C-469A-876E-520363D750C5}" type="datetime3">
              <a:rPr lang="en-US" smtClean="0"/>
              <a:pPr/>
              <a:t>20 April 2023</a:t>
            </a:fld>
            <a:endParaRPr lang="en-US"/>
          </a:p>
        </p:txBody>
      </p:sp>
      <p:sp>
        <p:nvSpPr>
          <p:cNvPr id="6" name="Footer Placeholder 5"/>
          <p:cNvSpPr>
            <a:spLocks noGrp="1"/>
          </p:cNvSpPr>
          <p:nvPr>
            <p:ph type="ftr" sz="quarter" idx="11"/>
          </p:nvPr>
        </p:nvSpPr>
        <p:spPr/>
        <p:txBody>
          <a:bodyPr/>
          <a:lstStyle/>
          <a:p>
            <a:r>
              <a:rPr lang="en-US"/>
              <a:t>Family Health Division, DOHS</a:t>
            </a:r>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3717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6660C3A-AE11-47F0-8533-0ACF0ABA9171}" type="datetime3">
              <a:rPr lang="en-US" smtClean="0"/>
              <a:pPr/>
              <a:t>20 April 2023</a:t>
            </a:fld>
            <a:endParaRPr lang="en-US"/>
          </a:p>
        </p:txBody>
      </p:sp>
      <p:sp>
        <p:nvSpPr>
          <p:cNvPr id="5" name="Footer Placeholder 4"/>
          <p:cNvSpPr>
            <a:spLocks noGrp="1"/>
          </p:cNvSpPr>
          <p:nvPr>
            <p:ph type="ftr" sz="quarter" idx="11"/>
          </p:nvPr>
        </p:nvSpPr>
        <p:spPr/>
        <p:txBody>
          <a:bodyPr/>
          <a:lstStyle/>
          <a:p>
            <a:r>
              <a:rPr lang="en-US"/>
              <a:t>Family Health Division, DOHS</a:t>
            </a:r>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33857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5ED7D9E-1296-400D-83C5-12C5824070D2}" type="datetime3">
              <a:rPr lang="en-US" smtClean="0"/>
              <a:pPr/>
              <a:t>20 April 2023</a:t>
            </a:fld>
            <a:endParaRPr lang="en-US"/>
          </a:p>
        </p:txBody>
      </p:sp>
      <p:sp>
        <p:nvSpPr>
          <p:cNvPr id="5" name="Footer Placeholder 4"/>
          <p:cNvSpPr>
            <a:spLocks noGrp="1"/>
          </p:cNvSpPr>
          <p:nvPr>
            <p:ph type="ftr" sz="quarter" idx="11"/>
          </p:nvPr>
        </p:nvSpPr>
        <p:spPr/>
        <p:txBody>
          <a:bodyPr/>
          <a:lstStyle/>
          <a:p>
            <a:r>
              <a:rPr lang="en-US"/>
              <a:t>Family Health Division, DOHS</a:t>
            </a:r>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75155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0260" y="107560"/>
            <a:ext cx="987552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pPr lvl="0"/>
            <a:r>
              <a:rPr lang="en-US" noProof="0"/>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DFCF7AA4-40D3-4A84-8B71-88661936E456}" type="datetime3">
              <a:rPr lang="en-US" smtClean="0"/>
              <a:pPr>
                <a:defRPr/>
              </a:pPr>
              <a:t>20 April 2023</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Family Health Division, DOHS</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B062E5AC-E93F-43CE-A211-3A3004DDA261}" type="slidenum">
              <a:rPr lang="en-US"/>
              <a:pPr>
                <a:defRPr/>
              </a:pPr>
              <a:t>‹#›</a:t>
            </a:fld>
            <a:endParaRPr lang="en-US"/>
          </a:p>
        </p:txBody>
      </p:sp>
    </p:spTree>
    <p:extLst>
      <p:ext uri="{BB962C8B-B14F-4D97-AF65-F5344CB8AC3E}">
        <p14:creationId xmlns:p14="http://schemas.microsoft.com/office/powerpoint/2010/main" val="287357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4514-582B-4704-8665-61A16BB4A5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DDC07A-65B0-4DDE-B6DA-F859FC6502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05D1D-7476-49C9-8B04-D8EABE08D502}"/>
              </a:ext>
            </a:extLst>
          </p:cNvPr>
          <p:cNvSpPr>
            <a:spLocks noGrp="1"/>
          </p:cNvSpPr>
          <p:nvPr>
            <p:ph type="dt" sz="half" idx="10"/>
          </p:nvPr>
        </p:nvSpPr>
        <p:spPr/>
        <p:txBody>
          <a:bodyPr/>
          <a:lstStyle/>
          <a:p>
            <a:fld id="{B8821F9B-C26C-41A0-939F-97CA4DCC1A72}" type="datetimeFigureOut">
              <a:rPr lang="en-US" smtClean="0"/>
              <a:t>4/20/2023</a:t>
            </a:fld>
            <a:endParaRPr lang="en-US"/>
          </a:p>
        </p:txBody>
      </p:sp>
      <p:sp>
        <p:nvSpPr>
          <p:cNvPr id="5" name="Footer Placeholder 4">
            <a:extLst>
              <a:ext uri="{FF2B5EF4-FFF2-40B4-BE49-F238E27FC236}">
                <a16:creationId xmlns:a16="http://schemas.microsoft.com/office/drawing/2014/main" id="{44102F24-300C-4AC1-BCD8-09E30C1E0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3FC14-AAD3-41A4-9567-82D047468FD0}"/>
              </a:ext>
            </a:extLst>
          </p:cNvPr>
          <p:cNvSpPr>
            <a:spLocks noGrp="1"/>
          </p:cNvSpPr>
          <p:nvPr>
            <p:ph type="sldNum" sz="quarter" idx="12"/>
          </p:nvPr>
        </p:nvSpPr>
        <p:spPr/>
        <p:txBody>
          <a:bodyPr/>
          <a:lstStyle/>
          <a:p>
            <a:fld id="{767D3C6F-C91C-4F0B-8907-DBA68FE1A296}" type="slidenum">
              <a:rPr lang="en-US" smtClean="0"/>
              <a:t>‹#›</a:t>
            </a:fld>
            <a:endParaRPr lang="en-US"/>
          </a:p>
        </p:txBody>
      </p:sp>
    </p:spTree>
    <p:extLst>
      <p:ext uri="{BB962C8B-B14F-4D97-AF65-F5344CB8AC3E}">
        <p14:creationId xmlns:p14="http://schemas.microsoft.com/office/powerpoint/2010/main" val="418910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lvl1pPr>
              <a:defRPr>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7951694" y="6601968"/>
            <a:ext cx="1884202" cy="237744"/>
          </a:xfrm>
        </p:spPr>
        <p:txBody>
          <a:bodyPr/>
          <a:lstStyle/>
          <a:p>
            <a:fld id="{C709B3B4-EF7A-4ADC-9E20-9E90B82F45C0}" type="datetime3">
              <a:rPr lang="en-US" smtClean="0"/>
              <a:pPr/>
              <a:t>20 April 2023</a:t>
            </a:fld>
            <a:endParaRPr lang="en-US" dirty="0"/>
          </a:p>
        </p:txBody>
      </p:sp>
      <p:sp>
        <p:nvSpPr>
          <p:cNvPr id="5" name="Footer Placeholder 4"/>
          <p:cNvSpPr>
            <a:spLocks noGrp="1"/>
          </p:cNvSpPr>
          <p:nvPr>
            <p:ph type="ftr" sz="quarter" idx="11"/>
          </p:nvPr>
        </p:nvSpPr>
        <p:spPr/>
        <p:txBody>
          <a:bodyPr/>
          <a:lstStyle/>
          <a:p>
            <a:r>
              <a:rPr lang="en-US" dirty="0"/>
              <a:t>Family Health Division, DOHS</a:t>
            </a:r>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15934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824757" y="8962"/>
            <a:ext cx="98755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 y="6601968"/>
            <a:ext cx="2307021" cy="256032"/>
          </a:xfrm>
        </p:spPr>
        <p:txBody>
          <a:bodyPr/>
          <a:lstStyle/>
          <a:p>
            <a:r>
              <a:rPr lang="en-US" dirty="0"/>
              <a:t>Family Health Division, DoHS</a:t>
            </a:r>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8" name="Footer Placeholder 4"/>
          <p:cNvSpPr txBox="1">
            <a:spLocks/>
          </p:cNvSpPr>
          <p:nvPr userDrawn="1"/>
        </p:nvSpPr>
        <p:spPr>
          <a:xfrm>
            <a:off x="4829527" y="6631187"/>
            <a:ext cx="3776782" cy="256032"/>
          </a:xfrm>
          <a:prstGeom prst="rect">
            <a:avLst/>
          </a:prstGeom>
        </p:spPr>
        <p:txBody>
          <a:bodyPr vert="horz" lIns="91440" tIns="45720" rIns="91440" bIns="45720" rtlCol="0" anchor="ctr"/>
          <a:lstStyle>
            <a:defPPr>
              <a:defRPr lang="en-US"/>
            </a:defPPr>
            <a:lvl1pPr marL="0" algn="l" defTabSz="914400" rtl="0" eaLnBrk="1" latinLnBrk="0" hangingPunct="1">
              <a:defRPr sz="1100" kern="1200" cap="none" baseline="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itchFamily="34" charset="0"/>
                <a:cs typeface="Calibri" pitchFamily="34" charset="0"/>
              </a:rPr>
              <a:t>Module 3.2: Introduction</a:t>
            </a:r>
            <a:r>
              <a:rPr lang="en-US" baseline="0" dirty="0">
                <a:latin typeface="Calibri" pitchFamily="34" charset="0"/>
                <a:cs typeface="Calibri" pitchFamily="34" charset="0"/>
              </a:rPr>
              <a:t> and Rationale of </a:t>
            </a:r>
            <a:r>
              <a:rPr lang="en-US" dirty="0">
                <a:latin typeface="Calibri" pitchFamily="34" charset="0"/>
                <a:cs typeface="Calibri" pitchFamily="34" charset="0"/>
              </a:rPr>
              <a:t>MPDSR</a:t>
            </a:r>
          </a:p>
        </p:txBody>
      </p:sp>
    </p:spTree>
    <p:extLst>
      <p:ext uri="{BB962C8B-B14F-4D97-AF65-F5344CB8AC3E}">
        <p14:creationId xmlns:p14="http://schemas.microsoft.com/office/powerpoint/2010/main" val="271584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1C386F2-BB2D-4425-95E5-4F5ADFF896FD}" type="datetime3">
              <a:rPr lang="en-US" smtClean="0"/>
              <a:pPr/>
              <a:t>20 April 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Family Health Division, DOHS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80432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400" y="1317812"/>
            <a:ext cx="5760720" cy="5159188"/>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8880" y="1326776"/>
            <a:ext cx="5760720" cy="515022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422D45D-69D6-4398-B4F9-9ADDBF2215AA}" type="datetime3">
              <a:rPr lang="en-US" smtClean="0"/>
              <a:pPr/>
              <a:t>20 April 2023</a:t>
            </a:fld>
            <a:endParaRPr lang="en-US"/>
          </a:p>
        </p:txBody>
      </p:sp>
      <p:sp>
        <p:nvSpPr>
          <p:cNvPr id="6" name="Footer Placeholder 5"/>
          <p:cNvSpPr>
            <a:spLocks noGrp="1"/>
          </p:cNvSpPr>
          <p:nvPr>
            <p:ph type="ftr" sz="quarter" idx="11"/>
          </p:nvPr>
        </p:nvSpPr>
        <p:spPr/>
        <p:txBody>
          <a:bodyPr/>
          <a:lstStyle/>
          <a:p>
            <a:r>
              <a:rPr lang="en-US"/>
              <a:t>Family Health Division, DOHS</a:t>
            </a:r>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11707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8182" y="98605"/>
            <a:ext cx="9875520" cy="990600"/>
          </a:xfrm>
        </p:spPr>
        <p:txBody>
          <a:bodyPr/>
          <a:lstStyle/>
          <a:p>
            <a:r>
              <a:rPr lang="en-US"/>
              <a:t>Click to edit Master title style</a:t>
            </a:r>
            <a:endParaRPr/>
          </a:p>
        </p:txBody>
      </p:sp>
      <p:sp>
        <p:nvSpPr>
          <p:cNvPr id="3" name="Text Placeholder 2"/>
          <p:cNvSpPr>
            <a:spLocks noGrp="1"/>
          </p:cNvSpPr>
          <p:nvPr>
            <p:ph type="body" idx="1"/>
          </p:nvPr>
        </p:nvSpPr>
        <p:spPr>
          <a:xfrm>
            <a:off x="152400" y="1268500"/>
            <a:ext cx="5760720" cy="533400"/>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963271"/>
            <a:ext cx="5760720" cy="443752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78880" y="1268500"/>
            <a:ext cx="5760720" cy="533400"/>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1972235"/>
            <a:ext cx="5760720" cy="442856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D9E5288-46C7-456E-AD84-6316E0BD92E9}" type="datetime3">
              <a:rPr lang="en-US" smtClean="0"/>
              <a:pPr/>
              <a:t>20 April 2023</a:t>
            </a:fld>
            <a:endParaRPr lang="en-US"/>
          </a:p>
        </p:txBody>
      </p:sp>
      <p:sp>
        <p:nvSpPr>
          <p:cNvPr id="8" name="Footer Placeholder 7"/>
          <p:cNvSpPr>
            <a:spLocks noGrp="1"/>
          </p:cNvSpPr>
          <p:nvPr>
            <p:ph type="ftr" sz="quarter" idx="11"/>
          </p:nvPr>
        </p:nvSpPr>
        <p:spPr/>
        <p:txBody>
          <a:bodyPr/>
          <a:lstStyle/>
          <a:p>
            <a:r>
              <a:rPr lang="en-US"/>
              <a:t>Family Health Division, DOHS</a:t>
            </a:r>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05708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B7D2FDB-37DA-4E79-A729-6274E68EC87D}" type="datetime3">
              <a:rPr lang="en-US" smtClean="0"/>
              <a:pPr/>
              <a:t>20 April 2023</a:t>
            </a:fld>
            <a:endParaRPr lang="en-US"/>
          </a:p>
        </p:txBody>
      </p:sp>
      <p:sp>
        <p:nvSpPr>
          <p:cNvPr id="4" name="Footer Placeholder 3"/>
          <p:cNvSpPr>
            <a:spLocks noGrp="1"/>
          </p:cNvSpPr>
          <p:nvPr>
            <p:ph type="ftr" sz="quarter" idx="11"/>
          </p:nvPr>
        </p:nvSpPr>
        <p:spPr/>
        <p:txBody>
          <a:bodyPr/>
          <a:lstStyle/>
          <a:p>
            <a:r>
              <a:rPr lang="en-US"/>
              <a:t>Family Health Division, DOHS</a:t>
            </a:r>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84201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17859" y="6601968"/>
            <a:ext cx="1418037" cy="237744"/>
          </a:xfrm>
        </p:spPr>
        <p:txBody>
          <a:bodyPr/>
          <a:lstStyle>
            <a:lvl1pPr>
              <a:defRPr>
                <a:solidFill>
                  <a:schemeClr val="tx2"/>
                </a:solidFill>
              </a:defRPr>
            </a:lvl1pPr>
          </a:lstStyle>
          <a:p>
            <a:fld id="{4CC878B6-43D4-4606-BDE9-27139A9D22F8}" type="datetime3">
              <a:rPr lang="en-US" smtClean="0"/>
              <a:pPr/>
              <a:t>20 April 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Family Health Division, DOHS</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55900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5B63E6-D45E-40F8-A37D-6319913F935C}" type="datetime3">
              <a:rPr lang="en-US" smtClean="0"/>
              <a:pPr/>
              <a:t>20 April 2023</a:t>
            </a:fld>
            <a:endParaRPr lang="en-US"/>
          </a:p>
        </p:txBody>
      </p:sp>
      <p:sp>
        <p:nvSpPr>
          <p:cNvPr id="6" name="Footer Placeholder 5"/>
          <p:cNvSpPr>
            <a:spLocks noGrp="1"/>
          </p:cNvSpPr>
          <p:nvPr>
            <p:ph type="ftr" sz="quarter" idx="11"/>
          </p:nvPr>
        </p:nvSpPr>
        <p:spPr/>
        <p:txBody>
          <a:bodyPr/>
          <a:lstStyle/>
          <a:p>
            <a:r>
              <a:rPr lang="en-US"/>
              <a:t>Family Health Division, DOHS</a:t>
            </a:r>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43594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833718" y="89647"/>
            <a:ext cx="10703858" cy="744071"/>
          </a:xfrm>
          <a:prstGeom prst="rect">
            <a:avLst/>
          </a:prstGeom>
          <a:solidFill>
            <a:srgbClr val="003399"/>
          </a:solidFill>
        </p:spPr>
        <p:txBody>
          <a:bodyPr vert="horz" lIns="91440" tIns="45720" rIns="9144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152400" y="1008529"/>
            <a:ext cx="11887200" cy="54684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373035" y="6601968"/>
            <a:ext cx="1462861" cy="237744"/>
          </a:xfrm>
          <a:prstGeom prst="rect">
            <a:avLst/>
          </a:prstGeom>
        </p:spPr>
        <p:txBody>
          <a:bodyPr vert="horz" lIns="91440" tIns="45720" rIns="91440" bIns="45720" rtlCol="0" anchor="ctr"/>
          <a:lstStyle>
            <a:lvl1pPr algn="r">
              <a:defRPr sz="1100">
                <a:solidFill>
                  <a:schemeClr val="bg2"/>
                </a:solidFill>
              </a:defRPr>
            </a:lvl1pPr>
          </a:lstStyle>
          <a:p>
            <a:fld id="{494D6358-5312-4C98-B994-8FFEA32F0689}" type="datetime3">
              <a:rPr lang="en-US" smtClean="0"/>
              <a:pPr/>
              <a:t>20 April 2023</a:t>
            </a:fld>
            <a:endParaRPr lang="en-US" dirty="0"/>
          </a:p>
        </p:txBody>
      </p:sp>
      <p:sp>
        <p:nvSpPr>
          <p:cNvPr id="5" name="Footer Placeholder 4"/>
          <p:cNvSpPr>
            <a:spLocks noGrp="1"/>
          </p:cNvSpPr>
          <p:nvPr>
            <p:ph type="ftr" sz="quarter" idx="3"/>
          </p:nvPr>
        </p:nvSpPr>
        <p:spPr>
          <a:xfrm>
            <a:off x="152400" y="6601968"/>
            <a:ext cx="7159752" cy="237744"/>
          </a:xfrm>
          <a:prstGeom prst="rect">
            <a:avLst/>
          </a:prstGeom>
        </p:spPr>
        <p:txBody>
          <a:bodyPr vert="horz" lIns="91440" tIns="45720" rIns="91440" bIns="45720" rtlCol="0" anchor="ctr"/>
          <a:lstStyle>
            <a:lvl1pPr algn="l">
              <a:defRPr sz="1100" cap="none" baseline="0">
                <a:solidFill>
                  <a:schemeClr val="bg2"/>
                </a:solidFill>
              </a:defRPr>
            </a:lvl1pPr>
          </a:lstStyle>
          <a:p>
            <a:r>
              <a:rPr lang="en-US" dirty="0"/>
              <a:t>Family Health Division, DOHS</a:t>
            </a:r>
          </a:p>
        </p:txBody>
      </p:sp>
      <p:sp>
        <p:nvSpPr>
          <p:cNvPr id="6" name="Slide Number Placeholder 5"/>
          <p:cNvSpPr>
            <a:spLocks noGrp="1"/>
          </p:cNvSpPr>
          <p:nvPr>
            <p:ph type="sldNum" sz="quarter" idx="4"/>
          </p:nvPr>
        </p:nvSpPr>
        <p:spPr>
          <a:xfrm>
            <a:off x="11430000" y="6601968"/>
            <a:ext cx="640080" cy="237744"/>
          </a:xfrm>
          <a:prstGeom prst="rect">
            <a:avLst/>
          </a:prstGeom>
        </p:spPr>
        <p:txBody>
          <a:bodyPr vert="horz" lIns="91440" tIns="45720" rIns="91440" bIns="45720" rtlCol="0" anchor="ctr"/>
          <a:lstStyle>
            <a:lvl1pPr algn="r">
              <a:defRPr sz="1100" b="1">
                <a:solidFill>
                  <a:schemeClr val="bg2"/>
                </a:solidFill>
              </a:defRPr>
            </a:lvl1pPr>
          </a:lstStyle>
          <a:p>
            <a:fld id="{0FF54DE5-C571-48E8-A5BC-B369434E2F44}" type="slidenum">
              <a:rPr lang="en-US" smtClean="0"/>
              <a:pPr/>
              <a:t>‹#›</a:t>
            </a:fld>
            <a:endParaRPr lang="en-US"/>
          </a:p>
        </p:txBody>
      </p:sp>
      <p:pic>
        <p:nvPicPr>
          <p:cNvPr id="9" name="Picture 5" descr=" flag(010)"/>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39518" y="-32689"/>
            <a:ext cx="548640" cy="67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87" y="26894"/>
            <a:ext cx="731520" cy="611700"/>
          </a:xfrm>
          <a:prstGeom prst="rect">
            <a:avLst/>
          </a:prstGeom>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dt="0"/>
  <p:txStyles>
    <p:titleStyle>
      <a:lvl1pPr marL="0" indent="0" algn="ctr" defTabSz="914400" rtl="0" eaLnBrk="1" latinLnBrk="0" hangingPunct="1">
        <a:lnSpc>
          <a:spcPct val="90000"/>
        </a:lnSpc>
        <a:spcBef>
          <a:spcPct val="0"/>
        </a:spcBef>
        <a:buFont typeface="Arial" pitchFamily="34" charset="0"/>
        <a:buNone/>
        <a:defRPr sz="4000" b="1" kern="1200">
          <a:solidFill>
            <a:schemeClr val="bg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3600" kern="1200">
          <a:solidFill>
            <a:srgbClr val="000000"/>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3200" kern="1200">
          <a:solidFill>
            <a:srgbClr val="000000"/>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2800" kern="1200">
          <a:solidFill>
            <a:srgbClr val="000000"/>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2400" kern="1200">
          <a:solidFill>
            <a:srgbClr val="000000"/>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2200" kern="1200">
          <a:solidFill>
            <a:srgbClr val="000000"/>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8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6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gS7fCvCIe1k&amp;ebc=ANyPxKpbsEGR1Et8qf77_9raO6GZKLEdbSufo4xbNtlPhLwFQW6H0wxYe0DEGfjLyfDsygR9EogcA9r1hPut2wjalAWd83bL2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pic>
        <p:nvPicPr>
          <p:cNvPr id="7" name="Picture 6">
            <a:extLst>
              <a:ext uri="{FF2B5EF4-FFF2-40B4-BE49-F238E27FC236}">
                <a16:creationId xmlns:a16="http://schemas.microsoft.com/office/drawing/2014/main" id="{5F9646ED-5AC0-49D2-8C17-BFFB2A5F4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grpSp>
        <p:nvGrpSpPr>
          <p:cNvPr id="2" name="Group 1">
            <a:extLst>
              <a:ext uri="{FF2B5EF4-FFF2-40B4-BE49-F238E27FC236}">
                <a16:creationId xmlns:a16="http://schemas.microsoft.com/office/drawing/2014/main" id="{DD119F4A-D9BF-49C6-AD57-61A0DC6848A9}"/>
              </a:ext>
            </a:extLst>
          </p:cNvPr>
          <p:cNvGrpSpPr/>
          <p:nvPr/>
        </p:nvGrpSpPr>
        <p:grpSpPr>
          <a:xfrm>
            <a:off x="1284099" y="171907"/>
            <a:ext cx="10949200" cy="4817536"/>
            <a:chOff x="1284099" y="171907"/>
            <a:chExt cx="10949200" cy="4817536"/>
          </a:xfrm>
        </p:grpSpPr>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6269639"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ne-NP"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मातृ तथा पेरिनेटल मृत्यू निगरानी तथा प्रतिकार्य</a:t>
              </a:r>
              <a:br>
                <a:rPr lang="en-US" sz="6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Maternal &amp; Perinatal Death Surveillance and Response [MPDSR]</a:t>
              </a:r>
              <a:br>
                <a:rPr lang="en-US" sz="9600" dirty="0">
                  <a:solidFill>
                    <a:schemeClr val="bg1"/>
                  </a:solidFill>
                </a:rPr>
              </a:br>
              <a:br>
                <a:rPr lang="en-US" dirty="0">
                  <a:solidFill>
                    <a:schemeClr val="bg1"/>
                  </a:solidFill>
                </a:rPr>
              </a:br>
              <a:r>
                <a:rPr lang="en-US" sz="4400" dirty="0">
                  <a:solidFill>
                    <a:schemeClr val="bg1"/>
                  </a:solidFill>
                </a:rPr>
                <a:t>-</a:t>
              </a:r>
              <a:r>
                <a:rPr lang="en-US" sz="3800" dirty="0">
                  <a:solidFill>
                    <a:schemeClr val="bg1"/>
                  </a:solidFill>
                  <a:cs typeface="Calibri" pitchFamily="34" charset="0"/>
                </a:rPr>
                <a:t> </a:t>
              </a:r>
              <a:r>
                <a:rPr lang="en-US" sz="3800" dirty="0">
                  <a:solidFill>
                    <a:schemeClr val="bg1"/>
                  </a:solidFill>
                  <a:latin typeface="Kokila" panose="020B0604020202020204" pitchFamily="34" charset="0"/>
                  <a:cs typeface="Kokila" panose="020B0604020202020204" pitchFamily="34" charset="0"/>
                </a:rPr>
                <a:t>Why did Mrs. X die?</a:t>
              </a:r>
              <a:r>
                <a:rPr lang="en-US" sz="3600" dirty="0">
                  <a:solidFill>
                    <a:schemeClr val="bg1"/>
                  </a:solidFill>
                  <a:latin typeface="Kokila" panose="020B0604020202020204" pitchFamily="34" charset="0"/>
                  <a:cs typeface="Kokila" panose="020B0604020202020204" pitchFamily="34" charset="0"/>
                </a:rPr>
                <a:t>-</a:t>
              </a:r>
            </a:p>
          </p:txBody>
        </p:sp>
        <p:pic>
          <p:nvPicPr>
            <p:cNvPr id="6" name="Picture 5">
              <a:extLst>
                <a:ext uri="{FF2B5EF4-FFF2-40B4-BE49-F238E27FC236}">
                  <a16:creationId xmlns:a16="http://schemas.microsoft.com/office/drawing/2014/main" id="{F89FA932-BE84-40FB-AD08-DDEB34C1C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3739" y="171907"/>
              <a:ext cx="4679560"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3940F3A9-F3E4-44F1-BCD8-A35278145057}"/>
                </a:ext>
              </a:extLst>
            </p:cNvPr>
            <p:cNvSpPr/>
            <p:nvPr/>
          </p:nvSpPr>
          <p:spPr>
            <a:xfrm>
              <a:off x="9187840"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107837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8" y="1239864"/>
            <a:ext cx="10596282" cy="3361841"/>
          </a:xfrm>
        </p:spPr>
        <p:txBody>
          <a:bodyPr anchor="ctr">
            <a:normAutofit/>
          </a:bodyPr>
          <a:lstStyle/>
          <a:p>
            <a:pPr marL="45720" indent="0" algn="ctr">
              <a:buNone/>
            </a:pPr>
            <a:r>
              <a:rPr lang="en-US" sz="8000" dirty="0"/>
              <a:t>Response activities</a:t>
            </a:r>
          </a:p>
        </p:txBody>
      </p:sp>
      <p:sp>
        <p:nvSpPr>
          <p:cNvPr id="5" name="Slide Number Placeholder 4"/>
          <p:cNvSpPr>
            <a:spLocks noGrp="1"/>
          </p:cNvSpPr>
          <p:nvPr>
            <p:ph type="sldNum" sz="quarter" idx="12"/>
          </p:nvPr>
        </p:nvSpPr>
        <p:spPr/>
        <p:txBody>
          <a:bodyPr/>
          <a:lstStyle/>
          <a:p>
            <a:fld id="{0FF54DE5-C571-48E8-A5BC-B369434E2F44}" type="slidenum">
              <a:rPr lang="en-US" smtClean="0"/>
              <a:pPr/>
              <a:t>10</a:t>
            </a:fld>
            <a:endParaRPr lang="en-US"/>
          </a:p>
        </p:txBody>
      </p:sp>
    </p:spTree>
    <p:extLst>
      <p:ext uri="{BB962C8B-B14F-4D97-AF65-F5344CB8AC3E}">
        <p14:creationId xmlns:p14="http://schemas.microsoft.com/office/powerpoint/2010/main" val="310969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182635"/>
            <a:ext cx="10703858" cy="744071"/>
          </a:xfrm>
        </p:spPr>
        <p:txBody>
          <a:bodyPr>
            <a:normAutofit/>
          </a:bodyPr>
          <a:lstStyle/>
          <a:p>
            <a:r>
              <a:rPr lang="en-US" dirty="0"/>
              <a:t>How Can Mrs Y be Saved? </a:t>
            </a:r>
          </a:p>
        </p:txBody>
      </p:sp>
      <p:sp>
        <p:nvSpPr>
          <p:cNvPr id="3" name="Content Placeholder 2"/>
          <p:cNvSpPr>
            <a:spLocks noGrp="1"/>
          </p:cNvSpPr>
          <p:nvPr>
            <p:ph idx="1"/>
          </p:nvPr>
        </p:nvSpPr>
        <p:spPr>
          <a:xfrm>
            <a:off x="866951" y="1015607"/>
            <a:ext cx="4451685" cy="5468471"/>
          </a:xfrm>
        </p:spPr>
        <p:txBody>
          <a:bodyPr>
            <a:normAutofit/>
          </a:bodyPr>
          <a:lstStyle/>
          <a:p>
            <a:r>
              <a:rPr lang="en-US" sz="3200" dirty="0"/>
              <a:t>Socio – economic status </a:t>
            </a:r>
          </a:p>
          <a:p>
            <a:r>
              <a:rPr lang="en-US" sz="3200" dirty="0"/>
              <a:t>Family status </a:t>
            </a:r>
          </a:p>
          <a:p>
            <a:r>
              <a:rPr lang="en-US" sz="3200" dirty="0"/>
              <a:t>Community health services</a:t>
            </a:r>
          </a:p>
          <a:p>
            <a:r>
              <a:rPr lang="en-US" sz="3200" dirty="0"/>
              <a:t>Access to health facility / services</a:t>
            </a:r>
          </a:p>
          <a:p>
            <a:r>
              <a:rPr lang="en-US" sz="3200" dirty="0"/>
              <a:t>Quality of health services in the facility </a:t>
            </a:r>
          </a:p>
          <a:p>
            <a:endParaRPr lang="en-US" sz="3200" dirty="0"/>
          </a:p>
          <a:p>
            <a:endParaRPr lang="en-US" sz="3200" dirty="0"/>
          </a:p>
          <a:p>
            <a:endParaRPr lang="en-US" sz="3200"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11</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32" t="15789" r="45902" b="8772"/>
          <a:stretch/>
        </p:blipFill>
        <p:spPr bwMode="auto">
          <a:xfrm>
            <a:off x="5348146" y="1034716"/>
            <a:ext cx="2791326" cy="5518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16" t="26097" r="43161" b="29167"/>
          <a:stretch/>
        </p:blipFill>
        <p:spPr bwMode="auto">
          <a:xfrm>
            <a:off x="6743809" y="5735053"/>
            <a:ext cx="417094" cy="81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715" t="22369" r="34531" b="53728"/>
          <a:stretch/>
        </p:blipFill>
        <p:spPr bwMode="auto">
          <a:xfrm>
            <a:off x="7215153" y="5698957"/>
            <a:ext cx="1155032" cy="8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98" t="26124" r="10323" b="5181"/>
          <a:stretch/>
        </p:blipFill>
        <p:spPr bwMode="auto">
          <a:xfrm>
            <a:off x="8348019" y="2879557"/>
            <a:ext cx="3671954" cy="214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6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275623"/>
            <a:ext cx="10703858" cy="744071"/>
          </a:xfrm>
        </p:spPr>
        <p:txBody>
          <a:bodyPr/>
          <a:lstStyle/>
          <a:p>
            <a:r>
              <a:rPr lang="en-US" dirty="0"/>
              <a:t>Response to Mrs X's Death </a:t>
            </a:r>
          </a:p>
        </p:txBody>
      </p:sp>
      <p:sp>
        <p:nvSpPr>
          <p:cNvPr id="3" name="Content Placeholder 2"/>
          <p:cNvSpPr>
            <a:spLocks noGrp="1"/>
          </p:cNvSpPr>
          <p:nvPr>
            <p:ph idx="1"/>
          </p:nvPr>
        </p:nvSpPr>
        <p:spPr>
          <a:xfrm>
            <a:off x="833718" y="1239864"/>
            <a:ext cx="11205882" cy="5237136"/>
          </a:xfrm>
        </p:spPr>
        <p:txBody>
          <a:bodyPr>
            <a:normAutofit fontScale="92500" lnSpcReduction="20000"/>
          </a:bodyPr>
          <a:lstStyle/>
          <a:p>
            <a:pPr marL="45720" indent="0">
              <a:buNone/>
            </a:pPr>
            <a:r>
              <a:rPr lang="en-US" sz="4400" b="1" u="sng" dirty="0"/>
              <a:t>At health facility:</a:t>
            </a:r>
            <a:endParaRPr lang="en-US" sz="4400" dirty="0">
              <a:solidFill>
                <a:srgbClr val="0070C0"/>
              </a:solidFill>
            </a:endParaRPr>
          </a:p>
          <a:p>
            <a:pPr>
              <a:buFont typeface="Wingdings" pitchFamily="2" charset="2"/>
              <a:buChar char="F"/>
            </a:pPr>
            <a:r>
              <a:rPr lang="en-US" sz="4400" dirty="0">
                <a:solidFill>
                  <a:srgbClr val="0070C0"/>
                </a:solidFill>
              </a:rPr>
              <a:t>Blood bank in the hospital </a:t>
            </a:r>
          </a:p>
          <a:p>
            <a:pPr marL="45720" indent="0">
              <a:buNone/>
            </a:pPr>
            <a:r>
              <a:rPr lang="en-US" sz="4400" dirty="0">
                <a:solidFill>
                  <a:srgbClr val="0070C0"/>
                </a:solidFill>
              </a:rPr>
              <a:t>    (improved blood supply at hospital)</a:t>
            </a:r>
          </a:p>
          <a:p>
            <a:pPr>
              <a:buFont typeface="Wingdings" pitchFamily="2" charset="2"/>
              <a:buChar char="F"/>
            </a:pPr>
            <a:r>
              <a:rPr lang="en-US" sz="4400" dirty="0">
                <a:solidFill>
                  <a:srgbClr val="0070C0"/>
                </a:solidFill>
              </a:rPr>
              <a:t>Hospital ready for emergency management </a:t>
            </a:r>
          </a:p>
          <a:p>
            <a:pPr>
              <a:buFont typeface="Wingdings" pitchFamily="2" charset="2"/>
              <a:buChar char="F"/>
            </a:pPr>
            <a:r>
              <a:rPr lang="en-US" sz="4400" dirty="0">
                <a:solidFill>
                  <a:srgbClr val="0070C0"/>
                </a:solidFill>
              </a:rPr>
              <a:t>Early diagnosis/judgement and management (timely CS)</a:t>
            </a:r>
          </a:p>
          <a:p>
            <a:pPr>
              <a:buFont typeface="Wingdings" pitchFamily="2" charset="2"/>
              <a:buChar char="F"/>
            </a:pPr>
            <a:r>
              <a:rPr lang="en-US" sz="4400" dirty="0">
                <a:solidFill>
                  <a:srgbClr val="0070C0"/>
                </a:solidFill>
              </a:rPr>
              <a:t>Increased number of midwives / service providers</a:t>
            </a:r>
          </a:p>
          <a:p>
            <a:pPr>
              <a:buFont typeface="Wingdings" pitchFamily="2" charset="2"/>
              <a:buChar char="F"/>
            </a:pPr>
            <a:r>
              <a:rPr lang="en-US" sz="4400" dirty="0">
                <a:solidFill>
                  <a:srgbClr val="0070C0"/>
                </a:solidFill>
              </a:rPr>
              <a:t>Capacity building </a:t>
            </a:r>
          </a:p>
        </p:txBody>
      </p:sp>
      <p:sp>
        <p:nvSpPr>
          <p:cNvPr id="5" name="Slide Number Placeholder 4"/>
          <p:cNvSpPr>
            <a:spLocks noGrp="1"/>
          </p:cNvSpPr>
          <p:nvPr>
            <p:ph type="sldNum" sz="quarter" idx="12"/>
          </p:nvPr>
        </p:nvSpPr>
        <p:spPr/>
        <p:txBody>
          <a:bodyPr/>
          <a:lstStyle/>
          <a:p>
            <a:fld id="{0FF54DE5-C571-48E8-A5BC-B369434E2F44}" type="slidenum">
              <a:rPr lang="en-US" smtClean="0"/>
              <a:pPr/>
              <a:t>12</a:t>
            </a:fld>
            <a:endParaRPr lang="en-US"/>
          </a:p>
        </p:txBody>
      </p:sp>
    </p:spTree>
    <p:extLst>
      <p:ext uri="{BB962C8B-B14F-4D97-AF65-F5344CB8AC3E}">
        <p14:creationId xmlns:p14="http://schemas.microsoft.com/office/powerpoint/2010/main" val="375535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275623"/>
            <a:ext cx="10703858" cy="744071"/>
          </a:xfrm>
        </p:spPr>
        <p:txBody>
          <a:bodyPr/>
          <a:lstStyle/>
          <a:p>
            <a:r>
              <a:rPr lang="en-US" dirty="0"/>
              <a:t>Response to Mrs X's Death </a:t>
            </a:r>
          </a:p>
        </p:txBody>
      </p:sp>
      <p:sp>
        <p:nvSpPr>
          <p:cNvPr id="3" name="Content Placeholder 2"/>
          <p:cNvSpPr>
            <a:spLocks noGrp="1"/>
          </p:cNvSpPr>
          <p:nvPr>
            <p:ph idx="1"/>
          </p:nvPr>
        </p:nvSpPr>
        <p:spPr>
          <a:xfrm>
            <a:off x="833718" y="1239864"/>
            <a:ext cx="11205882" cy="5237136"/>
          </a:xfrm>
        </p:spPr>
        <p:txBody>
          <a:bodyPr>
            <a:normAutofit/>
          </a:bodyPr>
          <a:lstStyle/>
          <a:p>
            <a:pPr marL="45720" indent="0">
              <a:buNone/>
            </a:pPr>
            <a:r>
              <a:rPr lang="en-US" sz="4400" b="1" u="sng" dirty="0"/>
              <a:t>At community:</a:t>
            </a:r>
            <a:endParaRPr lang="en-US" sz="4400" dirty="0">
              <a:solidFill>
                <a:srgbClr val="0070C0"/>
              </a:solidFill>
            </a:endParaRPr>
          </a:p>
          <a:p>
            <a:pPr>
              <a:buFont typeface="Wingdings" pitchFamily="2" charset="2"/>
              <a:buChar char="F"/>
            </a:pPr>
            <a:r>
              <a:rPr lang="en-US" sz="4400" dirty="0"/>
              <a:t>Women empowerment activities at the community: female education  </a:t>
            </a:r>
          </a:p>
          <a:p>
            <a:pPr>
              <a:buFont typeface="Wingdings" pitchFamily="2" charset="2"/>
              <a:buChar char="F"/>
            </a:pPr>
            <a:r>
              <a:rPr lang="en-US" sz="4400" dirty="0"/>
              <a:t>Community health services – awareness on FP, ANC, nutrition </a:t>
            </a:r>
          </a:p>
          <a:p>
            <a:pPr>
              <a:buFont typeface="Wingdings" pitchFamily="2" charset="2"/>
              <a:buChar char="F"/>
            </a:pPr>
            <a:r>
              <a:rPr lang="en-US" sz="4400" dirty="0"/>
              <a:t>Ambulance management</a:t>
            </a:r>
          </a:p>
        </p:txBody>
      </p:sp>
      <p:sp>
        <p:nvSpPr>
          <p:cNvPr id="5" name="Slide Number Placeholder 4"/>
          <p:cNvSpPr>
            <a:spLocks noGrp="1"/>
          </p:cNvSpPr>
          <p:nvPr>
            <p:ph type="sldNum" sz="quarter" idx="12"/>
          </p:nvPr>
        </p:nvSpPr>
        <p:spPr/>
        <p:txBody>
          <a:bodyPr/>
          <a:lstStyle/>
          <a:p>
            <a:fld id="{0FF54DE5-C571-48E8-A5BC-B369434E2F44}" type="slidenum">
              <a:rPr lang="en-US" smtClean="0"/>
              <a:pPr/>
              <a:t>13</a:t>
            </a:fld>
            <a:endParaRPr lang="en-US"/>
          </a:p>
        </p:txBody>
      </p:sp>
    </p:spTree>
    <p:extLst>
      <p:ext uri="{BB962C8B-B14F-4D97-AF65-F5344CB8AC3E}">
        <p14:creationId xmlns:p14="http://schemas.microsoft.com/office/powerpoint/2010/main" val="387680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9864" y="2355740"/>
            <a:ext cx="10011905" cy="1859798"/>
          </a:xfrm>
        </p:spPr>
        <p:txBody>
          <a:bodyPr>
            <a:normAutofit/>
          </a:bodyPr>
          <a:lstStyle/>
          <a:p>
            <a:pPr marL="45720" indent="0" algn="ctr">
              <a:buNone/>
            </a:pPr>
            <a:r>
              <a:rPr lang="en-US" sz="5400" b="1" dirty="0"/>
              <a:t>Any comments / feedback</a:t>
            </a:r>
            <a:r>
              <a:rPr lang="ne-NP" sz="5400" b="1" dirty="0"/>
              <a:t> </a:t>
            </a:r>
            <a:r>
              <a:rPr lang="en-US" sz="5400" b="1" dirty="0"/>
              <a:t>?</a:t>
            </a:r>
          </a:p>
        </p:txBody>
      </p:sp>
      <p:sp>
        <p:nvSpPr>
          <p:cNvPr id="5" name="Slide Number Placeholder 4"/>
          <p:cNvSpPr>
            <a:spLocks noGrp="1"/>
          </p:cNvSpPr>
          <p:nvPr>
            <p:ph type="sldNum" sz="quarter" idx="12"/>
          </p:nvPr>
        </p:nvSpPr>
        <p:spPr/>
        <p:txBody>
          <a:bodyPr/>
          <a:lstStyle/>
          <a:p>
            <a:fld id="{0FF54DE5-C571-48E8-A5BC-B369434E2F44}" type="slidenum">
              <a:rPr lang="en-US" smtClean="0"/>
              <a:pPr/>
              <a:t>14</a:t>
            </a:fld>
            <a:endParaRPr lang="en-US"/>
          </a:p>
        </p:txBody>
      </p:sp>
    </p:spTree>
    <p:extLst>
      <p:ext uri="{BB962C8B-B14F-4D97-AF65-F5344CB8AC3E}">
        <p14:creationId xmlns:p14="http://schemas.microsoft.com/office/powerpoint/2010/main" val="259280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4002" y="18288"/>
            <a:ext cx="10683995" cy="149700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endParaRPr lang="en-US" sz="4400" b="1" dirty="0">
              <a:latin typeface="Kokila" panose="020B0604020202020204" pitchFamily="34" charset="0"/>
              <a:ea typeface="Arial Unicode MS" panose="020B0604020202020204" pitchFamily="34" charset="-128"/>
              <a:cs typeface="Kokila" panose="020B0604020202020204" pitchFamily="34" charset="0"/>
            </a:endParaRPr>
          </a:p>
        </p:txBody>
      </p:sp>
      <p:sp>
        <p:nvSpPr>
          <p:cNvPr id="5" name="Slide Number Placeholder 4"/>
          <p:cNvSpPr>
            <a:spLocks noGrp="1"/>
          </p:cNvSpPr>
          <p:nvPr>
            <p:ph type="sldNum" sz="quarter" idx="12"/>
          </p:nvPr>
        </p:nvSpPr>
        <p:spPr/>
        <p:txBody>
          <a:bodyPr/>
          <a:lstStyle/>
          <a:p>
            <a:fld id="{0FF54DE5-C571-48E8-A5BC-B369434E2F44}" type="slidenum">
              <a:rPr lang="en-US" smtClean="0"/>
              <a:pPr/>
              <a:t>15</a:t>
            </a:fld>
            <a:endParaRPr lang="en-US"/>
          </a:p>
        </p:txBody>
      </p:sp>
      <p:sp>
        <p:nvSpPr>
          <p:cNvPr id="2" name="Rectangle 1"/>
          <p:cNvSpPr/>
          <p:nvPr/>
        </p:nvSpPr>
        <p:spPr>
          <a:xfrm>
            <a:off x="1034714" y="83474"/>
            <a:ext cx="10122569" cy="1631216"/>
          </a:xfrm>
          <a:prstGeom prst="rect">
            <a:avLst/>
          </a:prstGeom>
        </p:spPr>
        <p:txBody>
          <a:bodyPr wrap="square" anchor="ctr">
            <a:spAutoFit/>
          </a:bodyPr>
          <a:lstStyle/>
          <a:p>
            <a:pPr algn="ctr"/>
            <a:r>
              <a:rPr lang="ne-NP" sz="10000" b="1" dirty="0">
                <a:solidFill>
                  <a:schemeClr val="bg1"/>
                </a:solidFill>
                <a:latin typeface="Kokila" panose="020B0604020202020204" pitchFamily="34" charset="0"/>
                <a:cs typeface="Kokila" panose="020B0604020202020204" pitchFamily="34" charset="0"/>
              </a:rPr>
              <a:t>धन्यबाद</a:t>
            </a:r>
            <a:endParaRPr lang="en-US" sz="10000" b="1" dirty="0">
              <a:solidFill>
                <a:schemeClr val="bg1"/>
              </a:solidFill>
              <a:latin typeface="Kokila" panose="020B0604020202020204" pitchFamily="34" charset="0"/>
              <a:cs typeface="Kokila" panose="020B0604020202020204" pitchFamily="34" charset="0"/>
            </a:endParaRPr>
          </a:p>
        </p:txBody>
      </p:sp>
      <p:grpSp>
        <p:nvGrpSpPr>
          <p:cNvPr id="3" name="Group 2">
            <a:extLst>
              <a:ext uri="{FF2B5EF4-FFF2-40B4-BE49-F238E27FC236}">
                <a16:creationId xmlns:a16="http://schemas.microsoft.com/office/drawing/2014/main" id="{7A06997D-CAE6-416A-B783-27EB0B0E5C63}"/>
              </a:ext>
            </a:extLst>
          </p:cNvPr>
          <p:cNvGrpSpPr/>
          <p:nvPr/>
        </p:nvGrpSpPr>
        <p:grpSpPr>
          <a:xfrm>
            <a:off x="2616930" y="1515292"/>
            <a:ext cx="6788327" cy="4919016"/>
            <a:chOff x="2616930" y="271292"/>
            <a:chExt cx="6754939" cy="6163016"/>
          </a:xfrm>
        </p:grpSpPr>
        <p:pic>
          <p:nvPicPr>
            <p:cNvPr id="8" name="Picture 7">
              <a:extLst>
                <a:ext uri="{FF2B5EF4-FFF2-40B4-BE49-F238E27FC236}">
                  <a16:creationId xmlns:a16="http://schemas.microsoft.com/office/drawing/2014/main" id="{85CD468E-0521-4476-93DD-604D87C9EF84}"/>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616930" y="271292"/>
              <a:ext cx="6754939" cy="6163016"/>
            </a:xfrm>
            <a:prstGeom prst="rect">
              <a:avLst/>
            </a:prstGeom>
          </p:spPr>
        </p:pic>
        <p:sp>
          <p:nvSpPr>
            <p:cNvPr id="9" name="Oval 8">
              <a:extLst>
                <a:ext uri="{FF2B5EF4-FFF2-40B4-BE49-F238E27FC236}">
                  <a16:creationId xmlns:a16="http://schemas.microsoft.com/office/drawing/2014/main" id="{A9F94235-E67A-4AAB-BAE4-62FEF60EE1D9}"/>
                </a:ext>
              </a:extLst>
            </p:cNvPr>
            <p:cNvSpPr/>
            <p:nvPr/>
          </p:nvSpPr>
          <p:spPr>
            <a:xfrm>
              <a:off x="5007429" y="2336800"/>
              <a:ext cx="1973942" cy="2032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Every Mother and Child Counts</a:t>
              </a:r>
            </a:p>
          </p:txBody>
        </p:sp>
      </p:grpSp>
    </p:spTree>
    <p:extLst>
      <p:ext uri="{BB962C8B-B14F-4D97-AF65-F5344CB8AC3E}">
        <p14:creationId xmlns:p14="http://schemas.microsoft.com/office/powerpoint/2010/main" val="1800937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384115"/>
            <a:ext cx="10703858" cy="744071"/>
          </a:xfrm>
        </p:spPr>
        <p:txBody>
          <a:bodyPr/>
          <a:lstStyle/>
          <a:p>
            <a:r>
              <a:rPr lang="en-US" dirty="0"/>
              <a:t>Watch the Video </a:t>
            </a:r>
          </a:p>
        </p:txBody>
      </p:sp>
      <p:sp>
        <p:nvSpPr>
          <p:cNvPr id="3" name="Content Placeholder 2"/>
          <p:cNvSpPr>
            <a:spLocks noGrp="1"/>
          </p:cNvSpPr>
          <p:nvPr>
            <p:ph idx="1"/>
          </p:nvPr>
        </p:nvSpPr>
        <p:spPr>
          <a:xfrm>
            <a:off x="152400" y="1456841"/>
            <a:ext cx="11887200" cy="5020159"/>
          </a:xfrm>
        </p:spPr>
        <p:txBody>
          <a:bodyPr/>
          <a:lstStyle/>
          <a:p>
            <a:pPr marL="45720" indent="0">
              <a:buNone/>
            </a:pPr>
            <a:endParaRPr lang="en-US" u="sng" dirty="0">
              <a:hlinkClick r:id="rId2"/>
            </a:endParaRPr>
          </a:p>
          <a:p>
            <a:pPr marL="45720" indent="0">
              <a:buNone/>
            </a:pPr>
            <a:r>
              <a:rPr lang="en-US" u="sng" dirty="0">
                <a:hlinkClick r:id="rId2"/>
              </a:rPr>
              <a:t>https://www.youtube.com/watch?v=gS7fCvCIe1k&amp;ebc=ANyPxKpbsEGR1Et8qf77_9raO6GZKLEdbSufo4xbNtlPhLwFQW6H0wxYe0DEGfjLyfDsygR9EogcA9r1hPut2wjalAWd83bL2g</a:t>
            </a:r>
            <a:endParaRPr lang="en-US" dirty="0"/>
          </a:p>
          <a:p>
            <a:pPr marL="45720" indent="0">
              <a:buNone/>
            </a:pPr>
            <a:endParaRPr lang="en-US" dirty="0"/>
          </a:p>
          <a:p>
            <a:endParaRPr lang="en-US" dirty="0"/>
          </a:p>
          <a:p>
            <a:r>
              <a:rPr lang="en-US" dirty="0"/>
              <a:t>And discuss …</a:t>
            </a:r>
          </a:p>
        </p:txBody>
      </p:sp>
      <p:sp>
        <p:nvSpPr>
          <p:cNvPr id="5" name="Slide Number Placeholder 4"/>
          <p:cNvSpPr>
            <a:spLocks noGrp="1"/>
          </p:cNvSpPr>
          <p:nvPr>
            <p:ph type="sldNum" sz="quarter" idx="12"/>
          </p:nvPr>
        </p:nvSpPr>
        <p:spPr/>
        <p:txBody>
          <a:bodyPr/>
          <a:lstStyle/>
          <a:p>
            <a:fld id="{0FF54DE5-C571-48E8-A5BC-B369434E2F44}" type="slidenum">
              <a:rPr lang="en-US" smtClean="0"/>
              <a:pPr/>
              <a:t>2</a:t>
            </a:fld>
            <a:endParaRPr lang="en-US"/>
          </a:p>
        </p:txBody>
      </p:sp>
    </p:spTree>
    <p:extLst>
      <p:ext uri="{BB962C8B-B14F-4D97-AF65-F5344CB8AC3E}">
        <p14:creationId xmlns:p14="http://schemas.microsoft.com/office/powerpoint/2010/main" val="268523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a:t>
            </a:r>
          </a:p>
        </p:txBody>
      </p:sp>
      <p:sp>
        <p:nvSpPr>
          <p:cNvPr id="3" name="Content Placeholder 2"/>
          <p:cNvSpPr>
            <a:spLocks noGrp="1"/>
          </p:cNvSpPr>
          <p:nvPr>
            <p:ph idx="1"/>
          </p:nvPr>
        </p:nvSpPr>
        <p:spPr>
          <a:xfrm>
            <a:off x="833718" y="861461"/>
            <a:ext cx="8058034" cy="5539339"/>
          </a:xfrm>
        </p:spPr>
        <p:txBody>
          <a:bodyPr>
            <a:noAutofit/>
          </a:bodyPr>
          <a:lstStyle/>
          <a:p>
            <a:pPr algn="just">
              <a:lnSpc>
                <a:spcPct val="100000"/>
              </a:lnSpc>
              <a:buFont typeface="Wingdings" pitchFamily="2" charset="2"/>
              <a:buChar char="F"/>
            </a:pPr>
            <a:r>
              <a:rPr lang="en-US" sz="2600" dirty="0">
                <a:latin typeface="Calibri" pitchFamily="34" charset="0"/>
                <a:cs typeface="Calibri" pitchFamily="34" charset="0"/>
              </a:rPr>
              <a:t>This is a story of one case of maternal death. For the sake of anonymity, let us call the unfortunate woman, Mrs X.</a:t>
            </a:r>
          </a:p>
          <a:p>
            <a:pPr algn="just">
              <a:lnSpc>
                <a:spcPct val="100000"/>
              </a:lnSpc>
              <a:buFont typeface="Wingdings" pitchFamily="2" charset="2"/>
              <a:buChar char="F"/>
            </a:pPr>
            <a:r>
              <a:rPr lang="en-US" sz="2600" dirty="0">
                <a:latin typeface="Calibri" pitchFamily="34" charset="0"/>
                <a:cs typeface="Calibri" pitchFamily="34" charset="0"/>
              </a:rPr>
              <a:t>Mrs X died during labor in a hospital at 8 months pregnancy. </a:t>
            </a:r>
          </a:p>
          <a:p>
            <a:pPr algn="just">
              <a:lnSpc>
                <a:spcPct val="100000"/>
              </a:lnSpc>
              <a:buFont typeface="Wingdings" pitchFamily="2" charset="2"/>
              <a:buChar char="F"/>
            </a:pPr>
            <a:r>
              <a:rPr lang="en-US" sz="2600" dirty="0">
                <a:latin typeface="Calibri" pitchFamily="34" charset="0"/>
                <a:cs typeface="Calibri" pitchFamily="34" charset="0"/>
              </a:rPr>
              <a:t>It was a case of antepartum haemorrhage due to placenta </a:t>
            </a:r>
            <a:r>
              <a:rPr lang="en-US" sz="2600" dirty="0" err="1">
                <a:latin typeface="Calibri" pitchFamily="34" charset="0"/>
                <a:cs typeface="Calibri" pitchFamily="34" charset="0"/>
              </a:rPr>
              <a:t>praevia</a:t>
            </a:r>
            <a:r>
              <a:rPr lang="en-US" sz="2600" dirty="0">
                <a:latin typeface="Calibri" pitchFamily="34" charset="0"/>
                <a:cs typeface="Calibri" pitchFamily="34" charset="0"/>
              </a:rPr>
              <a:t>.</a:t>
            </a:r>
          </a:p>
          <a:p>
            <a:pPr algn="just">
              <a:lnSpc>
                <a:spcPct val="100000"/>
              </a:lnSpc>
              <a:buFont typeface="Wingdings" pitchFamily="2" charset="2"/>
              <a:buChar char="F"/>
            </a:pPr>
            <a:r>
              <a:rPr lang="en-US" sz="2600" dirty="0">
                <a:latin typeface="Calibri" pitchFamily="34" charset="0"/>
                <a:cs typeface="Calibri" pitchFamily="34" charset="0"/>
              </a:rPr>
              <a:t>Hospital: insufficient blood supply, CS delayed </a:t>
            </a:r>
          </a:p>
          <a:p>
            <a:pPr algn="just">
              <a:lnSpc>
                <a:spcPct val="100000"/>
              </a:lnSpc>
              <a:buFont typeface="Wingdings" pitchFamily="2" charset="2"/>
              <a:buChar char="F"/>
            </a:pPr>
            <a:r>
              <a:rPr lang="en-US" sz="2600" dirty="0">
                <a:latin typeface="Calibri" pitchFamily="34" charset="0"/>
                <a:cs typeface="Calibri" pitchFamily="34" charset="0"/>
              </a:rPr>
              <a:t>The doctor formed the diagnosis; The file of Mrs X was closed.  </a:t>
            </a:r>
          </a:p>
        </p:txBody>
      </p:sp>
      <p:sp>
        <p:nvSpPr>
          <p:cNvPr id="5" name="Slide Number Placeholder 4"/>
          <p:cNvSpPr>
            <a:spLocks noGrp="1"/>
          </p:cNvSpPr>
          <p:nvPr>
            <p:ph type="sldNum" sz="quarter" idx="12"/>
          </p:nvPr>
        </p:nvSpPr>
        <p:spPr/>
        <p:txBody>
          <a:bodyPr/>
          <a:lstStyle/>
          <a:p>
            <a:fld id="{0FF54DE5-C571-48E8-A5BC-B369434E2F44}" type="slidenum">
              <a:rPr lang="en-US" smtClean="0"/>
              <a:pPr/>
              <a:t>3</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23" t="16008" r="31571" b="6250"/>
          <a:stretch/>
        </p:blipFill>
        <p:spPr bwMode="auto">
          <a:xfrm>
            <a:off x="9020281" y="861461"/>
            <a:ext cx="3103671" cy="52603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09" t="40132" r="12091" b="25218"/>
          <a:stretch/>
        </p:blipFill>
        <p:spPr bwMode="auto">
          <a:xfrm>
            <a:off x="9333186" y="1262456"/>
            <a:ext cx="1592317" cy="65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78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A6BF-24CD-4202-977C-978F6CD82B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67B176-2497-4542-A63F-A3BB1887DAD8}"/>
              </a:ext>
            </a:extLst>
          </p:cNvPr>
          <p:cNvSpPr>
            <a:spLocks noGrp="1"/>
          </p:cNvSpPr>
          <p:nvPr>
            <p:ph idx="1"/>
          </p:nvPr>
        </p:nvSpPr>
        <p:spPr/>
        <p:txBody>
          <a:bodyPr/>
          <a:lstStyle/>
          <a:p>
            <a:pPr algn="just">
              <a:lnSpc>
                <a:spcPct val="100000"/>
              </a:lnSpc>
              <a:buFont typeface="Wingdings" pitchFamily="2" charset="2"/>
              <a:buChar char="F"/>
            </a:pPr>
            <a:r>
              <a:rPr lang="en-US" sz="3600" dirty="0">
                <a:latin typeface="Calibri" pitchFamily="34" charset="0"/>
                <a:cs typeface="Calibri" pitchFamily="34" charset="0"/>
              </a:rPr>
              <a:t>When no of MD increased, Later the file was re-opened and the causes analyzed.</a:t>
            </a:r>
          </a:p>
          <a:p>
            <a:pPr algn="just">
              <a:lnSpc>
                <a:spcPct val="100000"/>
              </a:lnSpc>
              <a:buFont typeface="Wingdings" pitchFamily="2" charset="2"/>
              <a:buChar char="F"/>
            </a:pPr>
            <a:r>
              <a:rPr lang="en-US" sz="3600" dirty="0">
                <a:latin typeface="Calibri" pitchFamily="34" charset="0"/>
                <a:cs typeface="Calibri" pitchFamily="34" charset="0"/>
              </a:rPr>
              <a:t> The analysis identified the 'avoidable factors' in facility and community. </a:t>
            </a:r>
          </a:p>
          <a:p>
            <a:pPr algn="just">
              <a:lnSpc>
                <a:spcPct val="100000"/>
              </a:lnSpc>
              <a:buFont typeface="Wingdings" pitchFamily="2" charset="2"/>
              <a:buChar char="F"/>
            </a:pPr>
            <a:r>
              <a:rPr lang="en-US" sz="3600" dirty="0">
                <a:latin typeface="Calibri" pitchFamily="34" charset="0"/>
                <a:cs typeface="Calibri" pitchFamily="34" charset="0"/>
              </a:rPr>
              <a:t> An action plan was made and acted upon to prevent similar deaths </a:t>
            </a:r>
            <a:endParaRPr lang="en-AU" sz="3600" dirty="0">
              <a:latin typeface="Calibri" pitchFamily="34" charset="0"/>
              <a:cs typeface="Calibri" pitchFamily="34" charset="0"/>
            </a:endParaRPr>
          </a:p>
          <a:p>
            <a:endParaRPr lang="en-US" dirty="0"/>
          </a:p>
        </p:txBody>
      </p:sp>
      <p:sp>
        <p:nvSpPr>
          <p:cNvPr id="4" name="Footer Placeholder 3">
            <a:extLst>
              <a:ext uri="{FF2B5EF4-FFF2-40B4-BE49-F238E27FC236}">
                <a16:creationId xmlns:a16="http://schemas.microsoft.com/office/drawing/2014/main" id="{269889C5-0350-4464-987B-1BB1553A936F}"/>
              </a:ext>
            </a:extLst>
          </p:cNvPr>
          <p:cNvSpPr>
            <a:spLocks noGrp="1"/>
          </p:cNvSpPr>
          <p:nvPr>
            <p:ph type="ftr" sz="quarter" idx="11"/>
          </p:nvPr>
        </p:nvSpPr>
        <p:spPr/>
        <p:txBody>
          <a:bodyPr/>
          <a:lstStyle/>
          <a:p>
            <a:r>
              <a:rPr lang="en-US"/>
              <a:t>Family Health Division, DOHS</a:t>
            </a:r>
            <a:endParaRPr lang="en-US" dirty="0"/>
          </a:p>
        </p:txBody>
      </p:sp>
      <p:sp>
        <p:nvSpPr>
          <p:cNvPr id="5" name="Slide Number Placeholder 4">
            <a:extLst>
              <a:ext uri="{FF2B5EF4-FFF2-40B4-BE49-F238E27FC236}">
                <a16:creationId xmlns:a16="http://schemas.microsoft.com/office/drawing/2014/main" id="{0B511DE4-084F-4B28-A41E-ACAF9C61A37F}"/>
              </a:ext>
            </a:extLst>
          </p:cNvPr>
          <p:cNvSpPr>
            <a:spLocks noGrp="1"/>
          </p:cNvSpPr>
          <p:nvPr>
            <p:ph type="sldNum" sz="quarter" idx="12"/>
          </p:nvPr>
        </p:nvSpPr>
        <p:spPr/>
        <p:txBody>
          <a:bodyPr/>
          <a:lstStyle/>
          <a:p>
            <a:fld id="{0FF54DE5-C571-48E8-A5BC-B369434E2F44}" type="slidenum">
              <a:rPr lang="en-US" smtClean="0"/>
              <a:pPr/>
              <a:t>4</a:t>
            </a:fld>
            <a:endParaRPr lang="en-US"/>
          </a:p>
        </p:txBody>
      </p:sp>
    </p:spTree>
    <p:extLst>
      <p:ext uri="{BB962C8B-B14F-4D97-AF65-F5344CB8AC3E}">
        <p14:creationId xmlns:p14="http://schemas.microsoft.com/office/powerpoint/2010/main" val="21347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74149"/>
            <a:ext cx="10703858" cy="1034303"/>
          </a:xfrm>
        </p:spPr>
        <p:txBody>
          <a:bodyPr>
            <a:normAutofit/>
          </a:bodyPr>
          <a:lstStyle/>
          <a:p>
            <a:r>
              <a:rPr lang="en-US" sz="3200" dirty="0"/>
              <a:t>What led to </a:t>
            </a:r>
            <a:r>
              <a:rPr lang="en-US" sz="3200" dirty="0" err="1"/>
              <a:t>Mrs's</a:t>
            </a:r>
            <a:r>
              <a:rPr lang="en-US" sz="3200" dirty="0"/>
              <a:t> X death? </a:t>
            </a:r>
            <a:br>
              <a:rPr lang="en-US" sz="3200" dirty="0"/>
            </a:br>
            <a:r>
              <a:rPr lang="en-US" sz="3200" dirty="0"/>
              <a:t>Let's Discuss the Path Way to Her Death</a:t>
            </a:r>
          </a:p>
        </p:txBody>
      </p:sp>
      <p:sp>
        <p:nvSpPr>
          <p:cNvPr id="3" name="Content Placeholder 2"/>
          <p:cNvSpPr>
            <a:spLocks noGrp="1"/>
          </p:cNvSpPr>
          <p:nvPr>
            <p:ph idx="1"/>
          </p:nvPr>
        </p:nvSpPr>
        <p:spPr>
          <a:xfrm>
            <a:off x="1022888" y="1276350"/>
            <a:ext cx="6607138" cy="5324976"/>
          </a:xfrm>
        </p:spPr>
        <p:txBody>
          <a:bodyPr/>
          <a:lstStyle/>
          <a:p>
            <a:pPr>
              <a:buFont typeface="Wingdings" pitchFamily="2" charset="2"/>
              <a:buChar char="F"/>
            </a:pPr>
            <a:r>
              <a:rPr lang="en-US" dirty="0"/>
              <a:t>Socio – economic status </a:t>
            </a:r>
          </a:p>
          <a:p>
            <a:pPr>
              <a:buFont typeface="Wingdings" pitchFamily="2" charset="2"/>
              <a:buChar char="F"/>
            </a:pPr>
            <a:r>
              <a:rPr lang="en-US" dirty="0"/>
              <a:t>Family status </a:t>
            </a:r>
          </a:p>
          <a:p>
            <a:pPr>
              <a:buFont typeface="Wingdings" pitchFamily="2" charset="2"/>
              <a:buChar char="F"/>
            </a:pPr>
            <a:r>
              <a:rPr lang="en-US" dirty="0"/>
              <a:t>Community health services</a:t>
            </a:r>
          </a:p>
          <a:p>
            <a:pPr>
              <a:buFont typeface="Wingdings" pitchFamily="2" charset="2"/>
              <a:buChar char="F"/>
            </a:pPr>
            <a:r>
              <a:rPr lang="en-US" dirty="0"/>
              <a:t>Access to health facility / services</a:t>
            </a:r>
          </a:p>
          <a:p>
            <a:pPr>
              <a:buFont typeface="Wingdings" pitchFamily="2" charset="2"/>
              <a:buChar char="F"/>
            </a:pPr>
            <a:r>
              <a:rPr lang="en-US" dirty="0"/>
              <a:t>Quality of health services in the facility </a:t>
            </a:r>
          </a:p>
          <a:p>
            <a:pPr marL="4572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5</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32" t="15789" r="33668" b="6250"/>
          <a:stretch/>
        </p:blipFill>
        <p:spPr bwMode="auto">
          <a:xfrm>
            <a:off x="7630027" y="1276349"/>
            <a:ext cx="4433638" cy="5324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09" t="40132" r="12091" b="25218"/>
          <a:stretch/>
        </p:blipFill>
        <p:spPr bwMode="auto">
          <a:xfrm>
            <a:off x="9817766" y="5944332"/>
            <a:ext cx="1861243" cy="65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322120"/>
            <a:ext cx="10703858" cy="744071"/>
          </a:xfrm>
        </p:spPr>
        <p:txBody>
          <a:bodyPr/>
          <a:lstStyle/>
          <a:p>
            <a:r>
              <a:rPr lang="en-US" dirty="0"/>
              <a:t>Path Way to Death</a:t>
            </a:r>
          </a:p>
        </p:txBody>
      </p:sp>
      <p:sp>
        <p:nvSpPr>
          <p:cNvPr id="3" name="Content Placeholder 2"/>
          <p:cNvSpPr>
            <a:spLocks noGrp="1"/>
          </p:cNvSpPr>
          <p:nvPr>
            <p:ph idx="1"/>
          </p:nvPr>
        </p:nvSpPr>
        <p:spPr>
          <a:xfrm>
            <a:off x="152400" y="819342"/>
            <a:ext cx="11887200" cy="5468471"/>
          </a:xfrm>
        </p:spPr>
        <p:txBody>
          <a:bodyPr>
            <a:normAutofit/>
          </a:bodyPr>
          <a:lstStyle/>
          <a:p>
            <a:pPr marL="346075" indent="-346075">
              <a:buFont typeface="Wingdings" pitchFamily="2" charset="2"/>
              <a:buChar char="F"/>
            </a:pPr>
            <a:endParaRPr lang="en-US" sz="6600" dirty="0">
              <a:latin typeface="Calibri" pitchFamily="34" charset="0"/>
              <a:cs typeface="Calibri" pitchFamily="34" charset="0"/>
            </a:endParaRPr>
          </a:p>
          <a:p>
            <a:pPr marL="857250" indent="-857250">
              <a:buFont typeface="Wingdings" pitchFamily="2" charset="2"/>
              <a:buChar char="F"/>
            </a:pPr>
            <a:r>
              <a:rPr lang="en-US" sz="5400" b="1" dirty="0">
                <a:solidFill>
                  <a:srgbClr val="FF0000"/>
                </a:solidFill>
                <a:latin typeface="Calibri" pitchFamily="34" charset="0"/>
                <a:cs typeface="Calibri" pitchFamily="34" charset="0"/>
              </a:rPr>
              <a:t>The cause of death was not just the </a:t>
            </a:r>
          </a:p>
          <a:p>
            <a:pPr marL="914400" indent="0">
              <a:buNone/>
            </a:pPr>
            <a:r>
              <a:rPr lang="en-US" sz="7200" b="1" dirty="0">
                <a:solidFill>
                  <a:srgbClr val="FF0000"/>
                </a:solidFill>
                <a:latin typeface="Calibri" pitchFamily="34" charset="0"/>
                <a:cs typeface="Calibri" pitchFamily="34" charset="0"/>
              </a:rPr>
              <a:t>'Antepartum Hemorrhage' </a:t>
            </a:r>
          </a:p>
        </p:txBody>
      </p:sp>
      <p:sp>
        <p:nvSpPr>
          <p:cNvPr id="5" name="Slide Number Placeholder 4"/>
          <p:cNvSpPr>
            <a:spLocks noGrp="1"/>
          </p:cNvSpPr>
          <p:nvPr>
            <p:ph type="sldNum" sz="quarter" idx="12"/>
          </p:nvPr>
        </p:nvSpPr>
        <p:spPr/>
        <p:txBody>
          <a:bodyPr/>
          <a:lstStyle/>
          <a:p>
            <a:fld id="{0FF54DE5-C571-48E8-A5BC-B369434E2F44}" type="slidenum">
              <a:rPr lang="en-US" smtClean="0"/>
              <a:pPr/>
              <a:t>6</a:t>
            </a:fld>
            <a:endParaRPr lang="en-US"/>
          </a:p>
        </p:txBody>
      </p:sp>
    </p:spTree>
    <p:extLst>
      <p:ext uri="{BB962C8B-B14F-4D97-AF65-F5344CB8AC3E}">
        <p14:creationId xmlns:p14="http://schemas.microsoft.com/office/powerpoint/2010/main" val="324771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8127-C556-460A-89F7-6C967772A9AA}"/>
              </a:ext>
            </a:extLst>
          </p:cNvPr>
          <p:cNvSpPr>
            <a:spLocks noGrp="1"/>
          </p:cNvSpPr>
          <p:nvPr>
            <p:ph type="title"/>
          </p:nvPr>
        </p:nvSpPr>
        <p:spPr>
          <a:xfrm>
            <a:off x="838200" y="234949"/>
            <a:ext cx="10515600" cy="892175"/>
          </a:xfrm>
        </p:spPr>
        <p:txBody>
          <a:bodyPr>
            <a:normAutofit/>
          </a:bodyPr>
          <a:lstStyle/>
          <a:p>
            <a:pPr algn="ctr"/>
            <a:r>
              <a:rPr lang="en-US" sz="3200" b="1" dirty="0"/>
              <a:t>What led to Mrs. X’s Death</a:t>
            </a:r>
          </a:p>
        </p:txBody>
      </p:sp>
      <p:sp>
        <p:nvSpPr>
          <p:cNvPr id="3" name="Content Placeholder 2">
            <a:extLst>
              <a:ext uri="{FF2B5EF4-FFF2-40B4-BE49-F238E27FC236}">
                <a16:creationId xmlns:a16="http://schemas.microsoft.com/office/drawing/2014/main" id="{97DCC892-BE41-4D86-8FAC-36E0503B8E0F}"/>
              </a:ext>
            </a:extLst>
          </p:cNvPr>
          <p:cNvSpPr>
            <a:spLocks noGrp="1"/>
          </p:cNvSpPr>
          <p:nvPr>
            <p:ph idx="1"/>
          </p:nvPr>
        </p:nvSpPr>
        <p:spPr>
          <a:xfrm>
            <a:off x="838200" y="1352550"/>
            <a:ext cx="10515600" cy="4824413"/>
          </a:xfrm>
        </p:spPr>
        <p:txBody>
          <a:bodyPr/>
          <a:lstStyle/>
          <a:p>
            <a:pPr marL="0" indent="0">
              <a:buNone/>
            </a:pPr>
            <a:r>
              <a:rPr lang="en-US" dirty="0"/>
              <a:t>1. Factors related to the woman, her family and community</a:t>
            </a:r>
          </a:p>
          <a:p>
            <a:pPr marL="0" indent="0">
              <a:buNone/>
            </a:pPr>
            <a:r>
              <a:rPr lang="en-US" dirty="0"/>
              <a:t>2. Factors related to health system</a:t>
            </a:r>
          </a:p>
          <a:p>
            <a:pPr marL="0" indent="0">
              <a:buNone/>
            </a:pPr>
            <a:r>
              <a:rPr lang="en-US" dirty="0"/>
              <a:t>	</a:t>
            </a:r>
          </a:p>
          <a:p>
            <a:endParaRPr lang="en-US" dirty="0"/>
          </a:p>
        </p:txBody>
      </p:sp>
    </p:spTree>
    <p:extLst>
      <p:ext uri="{BB962C8B-B14F-4D97-AF65-F5344CB8AC3E}">
        <p14:creationId xmlns:p14="http://schemas.microsoft.com/office/powerpoint/2010/main" val="105639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4C47-A251-4BA9-B29A-DB6C1E97F60A}"/>
              </a:ext>
            </a:extLst>
          </p:cNvPr>
          <p:cNvSpPr>
            <a:spLocks noGrp="1"/>
          </p:cNvSpPr>
          <p:nvPr>
            <p:ph type="title"/>
          </p:nvPr>
        </p:nvSpPr>
        <p:spPr>
          <a:xfrm>
            <a:off x="838200" y="136525"/>
            <a:ext cx="10515600" cy="758825"/>
          </a:xfrm>
        </p:spPr>
        <p:txBody>
          <a:bodyPr>
            <a:normAutofit/>
          </a:bodyPr>
          <a:lstStyle/>
          <a:p>
            <a:r>
              <a:rPr lang="en-US" sz="3200" b="1" dirty="0"/>
              <a:t>Factors related to the woman, her family and community</a:t>
            </a:r>
          </a:p>
        </p:txBody>
      </p:sp>
      <p:sp>
        <p:nvSpPr>
          <p:cNvPr id="3" name="Content Placeholder 2">
            <a:extLst>
              <a:ext uri="{FF2B5EF4-FFF2-40B4-BE49-F238E27FC236}">
                <a16:creationId xmlns:a16="http://schemas.microsoft.com/office/drawing/2014/main" id="{7E1C52C3-B49F-4341-8392-0414960D21EB}"/>
              </a:ext>
            </a:extLst>
          </p:cNvPr>
          <p:cNvSpPr>
            <a:spLocks noGrp="1"/>
          </p:cNvSpPr>
          <p:nvPr>
            <p:ph idx="1"/>
          </p:nvPr>
        </p:nvSpPr>
        <p:spPr>
          <a:xfrm>
            <a:off x="838200" y="895350"/>
            <a:ext cx="10515600" cy="5281613"/>
          </a:xfrm>
        </p:spPr>
        <p:txBody>
          <a:bodyPr>
            <a:normAutofit fontScale="70000" lnSpcReduction="20000"/>
          </a:bodyPr>
          <a:lstStyle/>
          <a:p>
            <a:r>
              <a:rPr lang="en-US" dirty="0"/>
              <a:t>Socio-economic status: poor housewife, uneducated</a:t>
            </a:r>
          </a:p>
          <a:p>
            <a:r>
              <a:rPr lang="en-US" dirty="0"/>
              <a:t>Chronic anemia due to malnutrition</a:t>
            </a:r>
          </a:p>
          <a:p>
            <a:r>
              <a:rPr lang="en-US" dirty="0"/>
              <a:t>No FP use: Lack of access to any family planning information, education or services, and therefore may not have had the opportunity to use any method of family planning in her life</a:t>
            </a:r>
          </a:p>
          <a:p>
            <a:r>
              <a:rPr lang="en-US" dirty="0"/>
              <a:t>No access to any sort of prenatal care during her pregnancy, Only ONE ANC</a:t>
            </a:r>
          </a:p>
          <a:p>
            <a:r>
              <a:rPr lang="en-US" dirty="0"/>
              <a:t>Delay in deciding to go to facility</a:t>
            </a:r>
          </a:p>
          <a:p>
            <a:r>
              <a:rPr lang="en-US" dirty="0"/>
              <a:t>Access to HF / limited access to transport</a:t>
            </a:r>
          </a:p>
          <a:p>
            <a:r>
              <a:rPr lang="en-US" dirty="0"/>
              <a:t>Delay in arranging transport to facility due to financial constraint- 6 hrs to collect money </a:t>
            </a:r>
          </a:p>
          <a:p>
            <a:r>
              <a:rPr lang="en-US" dirty="0"/>
              <a:t>Poor quality of care at hospital – inadequate blood and delayed CS</a:t>
            </a:r>
          </a:p>
          <a:p>
            <a:r>
              <a:rPr lang="en-US" dirty="0"/>
              <a:t>Unaware of danger signs- did not seek care for APH (since early pregnancy)</a:t>
            </a:r>
          </a:p>
        </p:txBody>
      </p:sp>
    </p:spTree>
    <p:extLst>
      <p:ext uri="{BB962C8B-B14F-4D97-AF65-F5344CB8AC3E}">
        <p14:creationId xmlns:p14="http://schemas.microsoft.com/office/powerpoint/2010/main" val="5443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BF73-7CAD-421B-A036-042ADC1FB467}"/>
              </a:ext>
            </a:extLst>
          </p:cNvPr>
          <p:cNvSpPr>
            <a:spLocks noGrp="1"/>
          </p:cNvSpPr>
          <p:nvPr>
            <p:ph type="title"/>
          </p:nvPr>
        </p:nvSpPr>
        <p:spPr>
          <a:xfrm>
            <a:off x="838200" y="365125"/>
            <a:ext cx="10515600" cy="777875"/>
          </a:xfrm>
        </p:spPr>
        <p:txBody>
          <a:bodyPr>
            <a:normAutofit/>
          </a:bodyPr>
          <a:lstStyle/>
          <a:p>
            <a:pPr algn="ctr"/>
            <a:r>
              <a:rPr lang="en-US" sz="3200" b="1" dirty="0"/>
              <a:t>Factors related to health system</a:t>
            </a:r>
          </a:p>
        </p:txBody>
      </p:sp>
      <p:sp>
        <p:nvSpPr>
          <p:cNvPr id="3" name="Content Placeholder 2">
            <a:extLst>
              <a:ext uri="{FF2B5EF4-FFF2-40B4-BE49-F238E27FC236}">
                <a16:creationId xmlns:a16="http://schemas.microsoft.com/office/drawing/2014/main" id="{21DB3A13-0AB2-400B-B525-B428E7A4BCE6}"/>
              </a:ext>
            </a:extLst>
          </p:cNvPr>
          <p:cNvSpPr>
            <a:spLocks noGrp="1"/>
          </p:cNvSpPr>
          <p:nvPr>
            <p:ph idx="1"/>
          </p:nvPr>
        </p:nvSpPr>
        <p:spPr>
          <a:xfrm>
            <a:off x="838200" y="1485900"/>
            <a:ext cx="10515600" cy="4691063"/>
          </a:xfrm>
        </p:spPr>
        <p:txBody>
          <a:bodyPr/>
          <a:lstStyle/>
          <a:p>
            <a:r>
              <a:rPr lang="en-US" dirty="0"/>
              <a:t>1 ANC: Quality???? - low lying placenta not identified</a:t>
            </a:r>
          </a:p>
          <a:p>
            <a:r>
              <a:rPr lang="en-US" dirty="0"/>
              <a:t>Limited blood availability</a:t>
            </a:r>
          </a:p>
          <a:p>
            <a:r>
              <a:rPr lang="en-US" dirty="0"/>
              <a:t>Insufficient HR</a:t>
            </a:r>
          </a:p>
          <a:p>
            <a:r>
              <a:rPr lang="en-US" dirty="0"/>
              <a:t>Delay in appropriate management (CS)</a:t>
            </a:r>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2263609765"/>
      </p:ext>
    </p:extLst>
  </p:cSld>
  <p:clrMapOvr>
    <a:masterClrMapping/>
  </p:clrMapOvr>
</p:sld>
</file>

<file path=ppt/theme/theme1.xml><?xml version="1.0" encoding="utf-8"?>
<a:theme xmlns:a="http://schemas.openxmlformats.org/drawingml/2006/main" name="chdRegionalReview_Sep_2071_CDR">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chdRegionalReview_Sep_2071_CDR</Template>
  <TotalTime>3265</TotalTime>
  <Words>720</Words>
  <Application>Microsoft Office PowerPoint</Application>
  <PresentationFormat>Widescreen</PresentationFormat>
  <Paragraphs>103</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 Unicode MS</vt:lpstr>
      <vt:lpstr>Arial</vt:lpstr>
      <vt:lpstr>Calibri</vt:lpstr>
      <vt:lpstr>Corbel</vt:lpstr>
      <vt:lpstr>Euphemia</vt:lpstr>
      <vt:lpstr>Kokila</vt:lpstr>
      <vt:lpstr>Wingdings</vt:lpstr>
      <vt:lpstr>chdRegionalReview_Sep_2071_CDR</vt:lpstr>
      <vt:lpstr>PowerPoint Presentation</vt:lpstr>
      <vt:lpstr>Watch the Video </vt:lpstr>
      <vt:lpstr>The Story </vt:lpstr>
      <vt:lpstr>PowerPoint Presentation</vt:lpstr>
      <vt:lpstr>What led to Mrs's X death?  Let's Discuss the Path Way to Her Death</vt:lpstr>
      <vt:lpstr>Path Way to Death</vt:lpstr>
      <vt:lpstr>What led to Mrs. X’s Death</vt:lpstr>
      <vt:lpstr>Factors related to the woman, her family and community</vt:lpstr>
      <vt:lpstr>Factors related to health system</vt:lpstr>
      <vt:lpstr>PowerPoint Presentation</vt:lpstr>
      <vt:lpstr>How Can Mrs Y be Saved? </vt:lpstr>
      <vt:lpstr>Response to Mrs X's Death </vt:lpstr>
      <vt:lpstr>Response to Mrs X's Death </vt:lpstr>
      <vt:lpstr>PowerPoint Presentation</vt:lpstr>
      <vt:lpstr>PowerPoint Presentation</vt:lpstr>
    </vt:vector>
  </TitlesOfParts>
  <Company>Ipas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MPDSR</dc:title>
  <dc:creator>FHD</dc:creator>
  <cp:lastModifiedBy>THAPA, Surakschha</cp:lastModifiedBy>
  <cp:revision>393</cp:revision>
  <dcterms:created xsi:type="dcterms:W3CDTF">2014-12-19T14:57:36Z</dcterms:created>
  <dcterms:modified xsi:type="dcterms:W3CDTF">2023-04-20T06:29:10Z</dcterms:modified>
</cp:coreProperties>
</file>