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85" r:id="rId8"/>
    <p:sldId id="264" r:id="rId9"/>
    <p:sldId id="267" r:id="rId10"/>
    <p:sldId id="268" r:id="rId11"/>
    <p:sldId id="286" r:id="rId12"/>
    <p:sldId id="269" r:id="rId13"/>
    <p:sldId id="270" r:id="rId14"/>
    <p:sldId id="271" r:id="rId15"/>
    <p:sldId id="274" r:id="rId16"/>
    <p:sldId id="2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2120E2-1356-4702-B72D-35E6488A757D}" v="4" dt="2022-07-01T09:21:01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PA, Surakschha" userId="6366e6fe-48ec-4b01-b951-ea9d77299345" providerId="ADAL" clId="{4E2120E2-1356-4702-B72D-35E6488A757D}"/>
    <pc:docChg chg="custSel delSld modSld">
      <pc:chgData name="THAPA, Surakschha" userId="6366e6fe-48ec-4b01-b951-ea9d77299345" providerId="ADAL" clId="{4E2120E2-1356-4702-B72D-35E6488A757D}" dt="2022-07-01T09:23:38.246" v="137" actId="20577"/>
      <pc:docMkLst>
        <pc:docMk/>
      </pc:docMkLst>
      <pc:sldChg chg="del">
        <pc:chgData name="THAPA, Surakschha" userId="6366e6fe-48ec-4b01-b951-ea9d77299345" providerId="ADAL" clId="{4E2120E2-1356-4702-B72D-35E6488A757D}" dt="2022-07-01T09:19:12.080" v="14" actId="2696"/>
        <pc:sldMkLst>
          <pc:docMk/>
          <pc:sldMk cId="561568264" sldId="259"/>
        </pc:sldMkLst>
      </pc:sldChg>
      <pc:sldChg chg="modSp">
        <pc:chgData name="THAPA, Surakschha" userId="6366e6fe-48ec-4b01-b951-ea9d77299345" providerId="ADAL" clId="{4E2120E2-1356-4702-B72D-35E6488A757D}" dt="2022-07-01T09:23:38.246" v="137" actId="20577"/>
        <pc:sldMkLst>
          <pc:docMk/>
          <pc:sldMk cId="1097199278" sldId="260"/>
        </pc:sldMkLst>
        <pc:spChg chg="mod">
          <ac:chgData name="THAPA, Surakschha" userId="6366e6fe-48ec-4b01-b951-ea9d77299345" providerId="ADAL" clId="{4E2120E2-1356-4702-B72D-35E6488A757D}" dt="2022-07-01T09:18:47.409" v="13" actId="20577"/>
          <ac:spMkLst>
            <pc:docMk/>
            <pc:sldMk cId="1097199278" sldId="260"/>
            <ac:spMk id="2" creationId="{322AFBC1-5CB7-4AD1-9DA4-B7B367EAB4B7}"/>
          </ac:spMkLst>
        </pc:spChg>
        <pc:graphicFrameChg chg="mod modGraphic">
          <ac:chgData name="THAPA, Surakschha" userId="6366e6fe-48ec-4b01-b951-ea9d77299345" providerId="ADAL" clId="{4E2120E2-1356-4702-B72D-35E6488A757D}" dt="2022-07-01T09:23:38.246" v="137" actId="20577"/>
          <ac:graphicFrameMkLst>
            <pc:docMk/>
            <pc:sldMk cId="1097199278" sldId="260"/>
            <ac:graphicFrameMk id="4" creationId="{37A67AD2-07EA-4D2F-B688-891BFB20959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96EBA-8E17-49A3-9667-029069814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D58480-E595-4FA6-9176-EE1523EE6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C4B76-45A9-4901-93E1-7379E29F6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A75-E843-432A-9ECD-001EF8A1C59C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5A80E-D797-42A5-80A2-00D2BDA27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5F861-22C8-487F-93A3-3B68B510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563-4185-46BA-A14B-83FEE2D8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8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2446-3F0A-4E7A-994B-4FF9C8936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9B9CC-876D-40C0-B8F9-86F578C3C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0561F-0816-4BAB-BBB6-CE53FC572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A75-E843-432A-9ECD-001EF8A1C59C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9C65E-45B6-44B3-AEFE-FFEC5741F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E78A8-9F13-48AE-9823-6299F009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563-4185-46BA-A14B-83FEE2D8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9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E27C19-D547-414E-9DED-138C23F4BE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1524D-975F-4759-B88E-EF3FD844E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CE17F-98FB-48FF-A475-8AC3779A2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A75-E843-432A-9ECD-001EF8A1C59C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2DB99-0E2C-4ED6-B248-5108ECD3F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FA8F8-1812-44A6-8E9B-64BB5042D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563-4185-46BA-A14B-83FEE2D8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4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0A5D2-39E7-4CD3-83CD-7E56744B8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EC40A-1650-4CE2-A10B-B20CA7C3E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592B1-BAF6-4A60-8542-4507E52B4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A75-E843-432A-9ECD-001EF8A1C59C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C8953-053D-49A9-8C38-17B92EBD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4C417-0AD8-4F30-B09A-8F8E18724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563-4185-46BA-A14B-83FEE2D8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1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03380-B7E9-4E62-8E3E-05C078B38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0EDE6-4D3A-4730-AFFA-9FC30D806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959E7-1150-4594-A67B-CB059CFE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A75-E843-432A-9ECD-001EF8A1C59C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9BC51-030E-4DC1-9938-703910137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46A4E-1352-4225-970A-080B48854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563-4185-46BA-A14B-83FEE2D8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4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948D6-EBE0-4B37-B5D6-05531D248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07834-0C96-4C49-84D8-CD5164988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D05F46-B736-4A2C-9BF0-576EF94D9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5B17D-F26D-4EA0-8640-4A10E0F9E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A75-E843-432A-9ECD-001EF8A1C59C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36B60-38BE-449C-9B49-A7A091553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7CBA8F-2A04-4BE5-9E5F-07069F4EB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563-4185-46BA-A14B-83FEE2D8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4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2D6AC-82B7-44AB-BAB8-AACB0F64E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D8544-4FC2-4FFD-B9A7-EB8F64823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0FDED2-007F-48B1-84E6-F880A4F4F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73A30C-0038-4ADC-BF69-F141EEF1A8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CDF5ED-497B-4ED8-BBD1-DAEFC6C89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E14E69-F5F7-47F7-B280-D3D03698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A75-E843-432A-9ECD-001EF8A1C59C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3D15E0-3FBA-4B8A-96B8-AD78832C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30C77E-2D92-430C-9FDA-8BD995C9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563-4185-46BA-A14B-83FEE2D8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2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A89EA-E864-49C7-A294-CA38EAE52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80FDD1-F46D-4B1A-BA3B-152D02A8B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A75-E843-432A-9ECD-001EF8A1C59C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BAB77A-32A4-40F8-A7EE-5B1817227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721971-33AB-4404-9006-CEC9D171A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563-4185-46BA-A14B-83FEE2D8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9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1E443C-D57E-41D5-B969-6E8C88656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A75-E843-432A-9ECD-001EF8A1C59C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F811B9-5413-4881-8073-715FBD108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10E0C-78AE-4E32-BF9E-AB7192E9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563-4185-46BA-A14B-83FEE2D8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FE173-246D-4148-91A4-E53BB9909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5B46F-AFD1-47DC-9C17-4DD08F229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DE3BE9-6E1B-4B9E-8536-68B2F96C5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89B0F-7CC3-4843-A2EC-7E2D3C851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A75-E843-432A-9ECD-001EF8A1C59C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C1CF79-ABE0-49BE-B506-A074352F2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CDE01-F58C-4FA1-BEA2-6B195FF4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563-4185-46BA-A14B-83FEE2D8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7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84D7A-7A93-4EB5-BCB5-491DF444C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FD9235-CD59-4CD4-983E-0E26EFF2E6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1D798-2D46-416D-B597-DA8F7B397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8CFCC-E826-497D-826A-7F45F81D4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A75-E843-432A-9ECD-001EF8A1C59C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7361E-D49A-4C0D-AA17-42CE81A3E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642402-4251-4F19-BDC3-00C03266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85563-4185-46BA-A14B-83FEE2D8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2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1C2685-19CD-4872-B5BD-FDB47024E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F35D6-D808-4225-9FA1-66EC65F2E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BC4DC-3322-431F-A8A1-069C847B3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97A75-E843-432A-9ECD-001EF8A1C59C}" type="datetimeFigureOut">
              <a:rPr lang="en-US" smtClean="0"/>
              <a:t>7/1/2022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A53E9-990A-4372-9980-66F034157C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96BE3-B8A6-4CC6-92EB-0BC161422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85563-4185-46BA-A14B-83FEE2D8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7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16A02-7CB6-4ED3-AD30-93C8369768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D9EEB-EDC9-46A6-94D9-839225B07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0145"/>
            <a:ext cx="9144000" cy="1655762"/>
          </a:xfrm>
        </p:spPr>
        <p:txBody>
          <a:bodyPr/>
          <a:lstStyle/>
          <a:p>
            <a:pPr algn="l"/>
            <a:r>
              <a:rPr lang="en-US" b="1" dirty="0"/>
              <a:t>Name of Hospital: _______________________________________</a:t>
            </a:r>
          </a:p>
          <a:p>
            <a:pPr algn="l"/>
            <a:r>
              <a:rPr lang="en-US" b="1" dirty="0"/>
              <a:t>District: __________________________________________</a:t>
            </a:r>
          </a:p>
          <a:p>
            <a:pPr algn="l"/>
            <a:r>
              <a:rPr lang="en-US" b="1" dirty="0"/>
              <a:t>Date of review: </a:t>
            </a:r>
            <a:r>
              <a:rPr lang="en-US" b="1" u="sng" dirty="0">
                <a:solidFill>
                  <a:schemeClr val="bg1">
                    <a:lumMod val="65000"/>
                  </a:schemeClr>
                </a:solidFill>
              </a:rPr>
              <a:t>DD / MM / YYYY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8613AF-E3F7-469B-AF72-ED10C908798F}"/>
              </a:ext>
            </a:extLst>
          </p:cNvPr>
          <p:cNvSpPr txBox="1">
            <a:spLocks/>
          </p:cNvSpPr>
          <p:nvPr/>
        </p:nvSpPr>
        <p:spPr>
          <a:xfrm>
            <a:off x="1524000" y="279055"/>
            <a:ext cx="10045148" cy="36575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/>
              <a:t>Maternal and Perinatal Death Surveillance and Response (MPDSR) Review </a:t>
            </a:r>
            <a:br>
              <a:rPr lang="en-US" sz="5300" b="1" dirty="0"/>
            </a:br>
            <a:r>
              <a:rPr lang="en-US" sz="5300" b="1" dirty="0"/>
              <a:t>FY </a:t>
            </a:r>
            <a:r>
              <a:rPr lang="en-US" sz="5300" dirty="0"/>
              <a:t>…………</a:t>
            </a:r>
            <a:r>
              <a:rPr lang="en-US" sz="5300" b="1" dirty="0"/>
              <a:t>/……….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2122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CE50-D85D-4C7D-BCDA-C06F8B235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4805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Action plans developed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88D4F44-184B-4EFE-8C23-F5A75C71838D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748057"/>
          <a:ext cx="10770704" cy="5443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304">
                  <a:extLst>
                    <a:ext uri="{9D8B030D-6E8A-4147-A177-3AD203B41FA5}">
                      <a16:colId xmlns:a16="http://schemas.microsoft.com/office/drawing/2014/main" val="3271858823"/>
                    </a:ext>
                  </a:extLst>
                </a:gridCol>
                <a:gridCol w="6321287">
                  <a:extLst>
                    <a:ext uri="{9D8B030D-6E8A-4147-A177-3AD203B41FA5}">
                      <a16:colId xmlns:a16="http://schemas.microsoft.com/office/drawing/2014/main" val="2146535239"/>
                    </a:ext>
                  </a:extLst>
                </a:gridCol>
                <a:gridCol w="2405270">
                  <a:extLst>
                    <a:ext uri="{9D8B030D-6E8A-4147-A177-3AD203B41FA5}">
                      <a16:colId xmlns:a16="http://schemas.microsoft.com/office/drawing/2014/main" val="1905558192"/>
                    </a:ext>
                  </a:extLst>
                </a:gridCol>
                <a:gridCol w="1331843">
                  <a:extLst>
                    <a:ext uri="{9D8B030D-6E8A-4147-A177-3AD203B41FA5}">
                      <a16:colId xmlns:a16="http://schemas.microsoft.com/office/drawing/2014/main" val="2918757243"/>
                    </a:ext>
                  </a:extLst>
                </a:gridCol>
              </a:tblGrid>
              <a:tr h="981352">
                <a:tc>
                  <a:txBody>
                    <a:bodyPr/>
                    <a:lstStyle/>
                    <a:p>
                      <a:r>
                        <a:rPr lang="en-US" sz="2400" dirty="0"/>
                        <a:t>S.N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Action plans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 be completed by (Timeline)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Status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875128"/>
                  </a:ext>
                </a:extLst>
              </a:tr>
              <a:tr h="495835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 </a:t>
                      </a:r>
                      <a:r>
                        <a:rPr lang="en-US" sz="2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DD / MM / YYYY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753043"/>
                  </a:ext>
                </a:extLst>
              </a:tr>
              <a:tr h="495835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DD / MM / YYYY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133760"/>
                  </a:ext>
                </a:extLst>
              </a:tr>
              <a:tr h="495835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DD / MM / YYYY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421563"/>
                  </a:ext>
                </a:extLst>
              </a:tr>
              <a:tr h="495835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DD / MM / YYYY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899106"/>
                  </a:ext>
                </a:extLst>
              </a:tr>
              <a:tr h="495835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DD / MM / YYYY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169355"/>
                  </a:ext>
                </a:extLst>
              </a:tr>
              <a:tr h="495835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DD / MM / YYYY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833792"/>
                  </a:ext>
                </a:extLst>
              </a:tr>
              <a:tr h="495835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DD / MM / YYYY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470509"/>
                  </a:ext>
                </a:extLst>
              </a:tr>
              <a:tr h="495835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DD / MM / YYYY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860135"/>
                  </a:ext>
                </a:extLst>
              </a:tr>
              <a:tr h="495835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DD / MM / YYYY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957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978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B03AD-7262-4D25-BBB5-69DF9808C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9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Activities conducted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CE240-B583-41CC-B704-C4A751BEA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90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83D68-D09C-4510-9C36-EFBD27486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7069"/>
            <a:ext cx="10515600" cy="7679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Issues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1C35C-3F6E-40A0-AB22-0C6240721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5005"/>
            <a:ext cx="10515600" cy="511195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377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59FFC-70CF-4F07-9617-BB38EB876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886"/>
            <a:ext cx="10515600" cy="70830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2B4D-F057-4B38-8479-B1B563B56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187"/>
            <a:ext cx="10515600" cy="51417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71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08862-295C-4666-BA05-C078ACACC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518"/>
            <a:ext cx="10515600" cy="74288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Gaps Identified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B126C-CFF8-45BC-8AD3-90DC778D7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399"/>
            <a:ext cx="10515600" cy="526256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461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08862-295C-4666-BA05-C078ACACC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518"/>
            <a:ext cx="10515600" cy="74288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B126C-CFF8-45BC-8AD3-90DC778D7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399"/>
            <a:ext cx="10515600" cy="526256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3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ADBC9EF-F5E9-491E-8103-78E363518C0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39"/>
            <a:ext cx="1252331" cy="11124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3DE3ACD-674A-4D24-A645-1066FC4E6125}"/>
              </a:ext>
            </a:extLst>
          </p:cNvPr>
          <p:cNvGrpSpPr/>
          <p:nvPr/>
        </p:nvGrpSpPr>
        <p:grpSpPr>
          <a:xfrm>
            <a:off x="705677" y="1122363"/>
            <a:ext cx="11237794" cy="5533154"/>
            <a:chOff x="1284099" y="330933"/>
            <a:chExt cx="10969078" cy="4817536"/>
          </a:xfrm>
        </p:grpSpPr>
        <p:sp>
          <p:nvSpPr>
            <p:cNvPr id="5" name="Title 5">
              <a:extLst>
                <a:ext uri="{FF2B5EF4-FFF2-40B4-BE49-F238E27FC236}">
                  <a16:creationId xmlns:a16="http://schemas.microsoft.com/office/drawing/2014/main" id="{48D8A9E6-426A-4206-80C0-14931C1E20C7}"/>
                </a:ext>
              </a:extLst>
            </p:cNvPr>
            <p:cNvSpPr txBox="1">
              <a:spLocks/>
            </p:cNvSpPr>
            <p:nvPr/>
          </p:nvSpPr>
          <p:spPr>
            <a:xfrm>
              <a:off x="1284099" y="330933"/>
              <a:ext cx="6229883" cy="4817536"/>
            </a:xfrm>
            <a:prstGeom prst="rect">
              <a:avLst/>
            </a:prstGeom>
            <a:solidFill>
              <a:srgbClr val="003399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Font typeface="Arial" pitchFamily="34" charset="0"/>
                <a:buNone/>
                <a:defRPr sz="40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3200" dirty="0">
                <a:solidFill>
                  <a:schemeClr val="bg1"/>
                </a:solidFill>
              </a:endParaRPr>
            </a:p>
            <a:p>
              <a:endParaRPr lang="en-US" sz="3200" dirty="0">
                <a:solidFill>
                  <a:schemeClr val="bg1"/>
                </a:solidFill>
              </a:endParaRPr>
            </a:p>
            <a:p>
              <a:r>
                <a:rPr lang="ne-NP" sz="3200" dirty="0">
                  <a:solidFill>
                    <a:schemeClr val="bg1"/>
                  </a:solidFill>
                </a:rPr>
                <a:t>नेपाल सरकार</a:t>
              </a:r>
            </a:p>
            <a:p>
              <a:r>
                <a:rPr lang="ne-NP" sz="3200" dirty="0">
                  <a:solidFill>
                    <a:schemeClr val="bg1"/>
                  </a:solidFill>
                </a:rPr>
                <a:t>स्वास्थ्य तथा जनसंख्या मंत्रालय</a:t>
              </a:r>
            </a:p>
            <a:p>
              <a:r>
                <a:rPr lang="ne-NP" sz="3200" dirty="0">
                  <a:solidFill>
                    <a:schemeClr val="bg1"/>
                  </a:solidFill>
                </a:rPr>
                <a:t>स्वास्थ्य सेवा विभाग</a:t>
              </a:r>
            </a:p>
            <a:p>
              <a:r>
                <a:rPr lang="ne-NP" sz="3200" dirty="0">
                  <a:solidFill>
                    <a:schemeClr val="bg1"/>
                  </a:solidFill>
                </a:rPr>
                <a:t>परिवार कल्याण महाशाखा</a:t>
              </a:r>
              <a:endParaRPr lang="en-US" sz="3200" dirty="0">
                <a:solidFill>
                  <a:schemeClr val="bg1"/>
                </a:solidFill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95FCE5C0-55BF-43BD-A832-51D832AFB54B}"/>
                </a:ext>
              </a:extLst>
            </p:cNvPr>
            <p:cNvGrpSpPr/>
            <p:nvPr/>
          </p:nvGrpSpPr>
          <p:grpSpPr>
            <a:xfrm>
              <a:off x="7513983" y="330933"/>
              <a:ext cx="4739194" cy="4817536"/>
              <a:chOff x="7513983" y="171907"/>
              <a:chExt cx="4739194" cy="4817536"/>
            </a:xfrm>
          </p:grpSpPr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58429B35-2D3C-48AE-83B0-BB58D33B0553}"/>
                  </a:ext>
                </a:extLst>
              </p:cNvPr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13983" y="171907"/>
                <a:ext cx="4739194" cy="4817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37D12A9C-249C-4703-8336-A1783118A30E}"/>
                  </a:ext>
                </a:extLst>
              </p:cNvPr>
              <p:cNvSpPr/>
              <p:nvPr/>
            </p:nvSpPr>
            <p:spPr>
              <a:xfrm>
                <a:off x="9183756" y="1956787"/>
                <a:ext cx="1331843" cy="1472213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b="1" dirty="0">
                    <a:solidFill>
                      <a:srgbClr val="000000"/>
                    </a:solidFill>
                    <a:effectLst/>
                    <a:latin typeface="Kokila" panose="020B0604020202020204" pitchFamily="34" charset="0"/>
                    <a:ea typeface="Times New Roman" panose="02020603050405020304" pitchFamily="18" charset="0"/>
                  </a:rPr>
                  <a:t>Every Mother and Child Counts </a:t>
                </a:r>
                <a:endParaRPr lang="en-US" b="1" dirty="0">
                  <a:effectLst/>
                  <a:latin typeface="Kokila" panose="020B0604020202020204" pitchFamily="34" charset="0"/>
                  <a:ea typeface="Times New Roman" panose="02020603050405020304" pitchFamily="18" charset="0"/>
                </a:endParaRPr>
              </a:p>
            </p:txBody>
          </p:sp>
        </p:grp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8329D9CE-0926-46CE-98A5-743412D13F8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864" y="1742476"/>
            <a:ext cx="1713074" cy="1388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544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4844F-1E8D-4A75-9BCC-6CC467E00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058"/>
          </a:xfrm>
        </p:spPr>
        <p:txBody>
          <a:bodyPr/>
          <a:lstStyle/>
          <a:p>
            <a:pPr algn="ctr"/>
            <a:r>
              <a:rPr lang="en-US" b="1" dirty="0"/>
              <a:t>MPDSR Committee Members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5B48E38-C93E-44CF-85A4-0D7326A6AC1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113184"/>
          <a:ext cx="1083033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346">
                  <a:extLst>
                    <a:ext uri="{9D8B030D-6E8A-4147-A177-3AD203B41FA5}">
                      <a16:colId xmlns:a16="http://schemas.microsoft.com/office/drawing/2014/main" val="3234311308"/>
                    </a:ext>
                  </a:extLst>
                </a:gridCol>
                <a:gridCol w="4542915">
                  <a:extLst>
                    <a:ext uri="{9D8B030D-6E8A-4147-A177-3AD203B41FA5}">
                      <a16:colId xmlns:a16="http://schemas.microsoft.com/office/drawing/2014/main" val="4081091710"/>
                    </a:ext>
                  </a:extLst>
                </a:gridCol>
                <a:gridCol w="2750609">
                  <a:extLst>
                    <a:ext uri="{9D8B030D-6E8A-4147-A177-3AD203B41FA5}">
                      <a16:colId xmlns:a16="http://schemas.microsoft.com/office/drawing/2014/main" val="149861553"/>
                    </a:ext>
                  </a:extLst>
                </a:gridCol>
                <a:gridCol w="2862469">
                  <a:extLst>
                    <a:ext uri="{9D8B030D-6E8A-4147-A177-3AD203B41FA5}">
                      <a16:colId xmlns:a16="http://schemas.microsoft.com/office/drawing/2014/main" val="1284707246"/>
                    </a:ext>
                  </a:extLst>
                </a:gridCol>
              </a:tblGrid>
              <a:tr h="318051">
                <a:tc>
                  <a:txBody>
                    <a:bodyPr/>
                    <a:lstStyle/>
                    <a:p>
                      <a:r>
                        <a:rPr lang="en-US" sz="2400" dirty="0"/>
                        <a:t>S.N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Name of Committee members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Designation / post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Facility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40048"/>
                  </a:ext>
                </a:extLst>
              </a:tr>
              <a:tr h="42696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557123"/>
                  </a:ext>
                </a:extLst>
              </a:tr>
              <a:tr h="42696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023954"/>
                  </a:ext>
                </a:extLst>
              </a:tr>
              <a:tr h="42696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568586"/>
                  </a:ext>
                </a:extLst>
              </a:tr>
              <a:tr h="42696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681180"/>
                  </a:ext>
                </a:extLst>
              </a:tr>
              <a:tr h="42696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862007"/>
                  </a:ext>
                </a:extLst>
              </a:tr>
              <a:tr h="42696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132768"/>
                  </a:ext>
                </a:extLst>
              </a:tr>
              <a:tr h="42696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0994487"/>
                  </a:ext>
                </a:extLst>
              </a:tr>
              <a:tr h="42696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9658441"/>
                  </a:ext>
                </a:extLst>
              </a:tr>
              <a:tr h="42696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5204982"/>
                  </a:ext>
                </a:extLst>
              </a:tr>
              <a:tr h="42696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013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028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AFBC1-5CB7-4AD1-9DA4-B7B367EAB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1714"/>
          </a:xfrm>
        </p:spPr>
        <p:txBody>
          <a:bodyPr>
            <a:normAutofit/>
          </a:bodyPr>
          <a:lstStyle/>
          <a:p>
            <a:pPr algn="ctr"/>
            <a:r>
              <a:rPr lang="en-US" sz="3200" b="1"/>
              <a:t>Hospital Data</a:t>
            </a:r>
            <a:endParaRPr lang="en-US" sz="3200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A67AD2-07EA-4D2F-B688-891BFB2095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003980"/>
              </p:ext>
            </p:extLst>
          </p:nvPr>
        </p:nvGraphicFramePr>
        <p:xfrm>
          <a:off x="838200" y="1364282"/>
          <a:ext cx="9422295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6391">
                  <a:extLst>
                    <a:ext uri="{9D8B030D-6E8A-4147-A177-3AD203B41FA5}">
                      <a16:colId xmlns:a16="http://schemas.microsoft.com/office/drawing/2014/main" val="3981011948"/>
                    </a:ext>
                  </a:extLst>
                </a:gridCol>
                <a:gridCol w="2845904">
                  <a:extLst>
                    <a:ext uri="{9D8B030D-6E8A-4147-A177-3AD203B41FA5}">
                      <a16:colId xmlns:a16="http://schemas.microsoft.com/office/drawing/2014/main" val="249517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 FY ……. / …….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037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1. Total deliveries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087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2. Total live births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31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3. Total Maternal Deaths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906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4. Total Stillbirths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28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                              4a. Total fresh stillbirths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377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     4b. Total macerated stillbirths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369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5. Total Early Neonatal Deaths (ENND)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411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6. </a:t>
                      </a:r>
                      <a:r>
                        <a:rPr lang="en-US" sz="2400"/>
                        <a:t>Total Perinatal </a:t>
                      </a:r>
                      <a:r>
                        <a:rPr lang="en-US" sz="2400" dirty="0"/>
                        <a:t>deaths (4 + 5)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882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19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5430B-9992-4FB5-B774-DCB26DC7A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866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Maternal Death Review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50225F9-6519-476A-AABB-2A035821A81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7543" y="1232453"/>
          <a:ext cx="11041969" cy="5104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4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7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725"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FY ……. / ……..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543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Number of Maternal deaths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543">
                <a:tc>
                  <a:txBody>
                    <a:bodyPr/>
                    <a:lstStyle/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Number of MDR Forms filled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092">
                <a:tc>
                  <a:txBody>
                    <a:bodyPr/>
                    <a:lstStyle/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Number of Maternal deaths reviewed by MPDSR committee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35">
                <a:tc>
                  <a:txBody>
                    <a:bodyPr/>
                    <a:lstStyle/>
                    <a:p>
                      <a:pPr marL="0" indent="-228600" algn="l">
                        <a:spcAft>
                          <a:spcPts val="0"/>
                        </a:spcAft>
                        <a:tabLst>
                          <a:tab pos="685800" algn="l"/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Number of Action Plans developed after maternal death review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5903">
                <a:tc>
                  <a:txBody>
                    <a:bodyPr/>
                    <a:lstStyle/>
                    <a:p>
                      <a:pPr marL="0" indent="-228600" algn="l">
                        <a:spcAft>
                          <a:spcPts val="0"/>
                        </a:spcAft>
                        <a:tabLst>
                          <a:tab pos="685800" algn="l"/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Number of Action Plans implemented after maternal death review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8092">
                <a:tc>
                  <a:txBody>
                    <a:bodyPr/>
                    <a:lstStyle/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Number of MDR forms approved in the web- based system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94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4ED6-F45E-4438-BE4C-C6598D2DD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675"/>
            <a:ext cx="10515600" cy="66854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Perinatal Death Review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56FBBD-6574-43B0-9A1F-0D0E82EECB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6692" y="1094724"/>
          <a:ext cx="11121482" cy="5324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4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5463"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FY  ……… / 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36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</a:rPr>
                        <a:t>Number of Perinatal deaths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360">
                <a:tc>
                  <a:txBody>
                    <a:bodyPr/>
                    <a:lstStyle/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Number of PDR Forms filled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360">
                <a:tc>
                  <a:txBody>
                    <a:bodyPr/>
                    <a:lstStyle/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Number of PDR Summary forms filled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7491">
                <a:tc>
                  <a:txBody>
                    <a:bodyPr/>
                    <a:lstStyle/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Number of Monthly</a:t>
                      </a:r>
                      <a:r>
                        <a:rPr lang="en-US" sz="2400" baseline="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Perinatal death review meeting conducted by MPDSR committee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3446">
                <a:tc>
                  <a:txBody>
                    <a:bodyPr/>
                    <a:lstStyle/>
                    <a:p>
                      <a:pPr marL="0" indent="-228600" algn="l">
                        <a:spcAft>
                          <a:spcPts val="0"/>
                        </a:spcAft>
                        <a:tabLst>
                          <a:tab pos="685800" algn="l"/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Number of Action Plans developed after monthly perinatal death review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3446">
                <a:tc>
                  <a:txBody>
                    <a:bodyPr/>
                    <a:lstStyle/>
                    <a:p>
                      <a:pPr marL="0" indent="-228600" algn="l">
                        <a:spcAft>
                          <a:spcPts val="0"/>
                        </a:spcAft>
                        <a:tabLst>
                          <a:tab pos="685800" algn="l"/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Number of Action Plans implemented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4759">
                <a:tc>
                  <a:txBody>
                    <a:bodyPr/>
                    <a:lstStyle/>
                    <a:p>
                      <a:pPr mar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457200" algn="l"/>
                        </a:tabLst>
                      </a:pPr>
                      <a:r>
                        <a:rPr lang="en-US" sz="2400" dirty="0">
                          <a:effectLst/>
                          <a:latin typeface="+mn-lt"/>
                          <a:ea typeface="Times New Roman"/>
                        </a:rPr>
                        <a:t>Number of PDR Summary forms approved in the web- based system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144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5A52E-3C88-4DB6-8AE6-389F2CEED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7251"/>
            <a:ext cx="10515600" cy="82757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Cause of maternal deaths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D989A9-E3EA-459F-BD3A-B66244BB39DA}"/>
              </a:ext>
            </a:extLst>
          </p:cNvPr>
          <p:cNvGraphicFramePr>
            <a:graphicFrameLocks noGrp="1"/>
          </p:cNvGraphicFramePr>
          <p:nvPr/>
        </p:nvGraphicFramePr>
        <p:xfrm>
          <a:off x="1216991" y="1094822"/>
          <a:ext cx="9974469" cy="4828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105">
                  <a:extLst>
                    <a:ext uri="{9D8B030D-6E8A-4147-A177-3AD203B41FA5}">
                      <a16:colId xmlns:a16="http://schemas.microsoft.com/office/drawing/2014/main" val="2230104965"/>
                    </a:ext>
                  </a:extLst>
                </a:gridCol>
                <a:gridCol w="6818243">
                  <a:extLst>
                    <a:ext uri="{9D8B030D-6E8A-4147-A177-3AD203B41FA5}">
                      <a16:colId xmlns:a16="http://schemas.microsoft.com/office/drawing/2014/main" val="1372663098"/>
                    </a:ext>
                  </a:extLst>
                </a:gridCol>
                <a:gridCol w="2266121">
                  <a:extLst>
                    <a:ext uri="{9D8B030D-6E8A-4147-A177-3AD203B41FA5}">
                      <a16:colId xmlns:a16="http://schemas.microsoft.com/office/drawing/2014/main" val="132165074"/>
                    </a:ext>
                  </a:extLst>
                </a:gridCol>
              </a:tblGrid>
              <a:tr h="603613">
                <a:tc>
                  <a:txBody>
                    <a:bodyPr/>
                    <a:lstStyle/>
                    <a:p>
                      <a:r>
                        <a:rPr lang="en-US" sz="2400" dirty="0"/>
                        <a:t>S.N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445148"/>
                  </a:ext>
                </a:extLst>
              </a:tr>
              <a:tr h="603613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790635"/>
                  </a:ext>
                </a:extLst>
              </a:tr>
              <a:tr h="60361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262251"/>
                  </a:ext>
                </a:extLst>
              </a:tr>
              <a:tr h="60361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042087"/>
                  </a:ext>
                </a:extLst>
              </a:tr>
              <a:tr h="60361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142177"/>
                  </a:ext>
                </a:extLst>
              </a:tr>
              <a:tr h="60361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593539"/>
                  </a:ext>
                </a:extLst>
              </a:tr>
              <a:tr h="60361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368662"/>
                  </a:ext>
                </a:extLst>
              </a:tr>
              <a:tr h="60361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888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53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67C09-31F5-4F85-A059-4564D5DBC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8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Modifiable factors identified – Maternal Deaths</a:t>
            </a:r>
            <a:br>
              <a:rPr lang="en-US" sz="3200" b="1" dirty="0"/>
            </a:br>
            <a:r>
              <a:rPr lang="en-US" sz="3200" b="1" dirty="0"/>
              <a:t>(3 Delays)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8FD8455-7F9B-4A4C-8455-85B0C368C3E0}"/>
              </a:ext>
            </a:extLst>
          </p:cNvPr>
          <p:cNvGraphicFramePr>
            <a:graphicFrameLocks noGrp="1"/>
          </p:cNvGraphicFramePr>
          <p:nvPr/>
        </p:nvGraphicFramePr>
        <p:xfrm>
          <a:off x="583095" y="1182756"/>
          <a:ext cx="11125200" cy="5102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00">
                  <a:extLst>
                    <a:ext uri="{9D8B030D-6E8A-4147-A177-3AD203B41FA5}">
                      <a16:colId xmlns:a16="http://schemas.microsoft.com/office/drawing/2014/main" val="2674672992"/>
                    </a:ext>
                  </a:extLst>
                </a:gridCol>
                <a:gridCol w="3708400">
                  <a:extLst>
                    <a:ext uri="{9D8B030D-6E8A-4147-A177-3AD203B41FA5}">
                      <a16:colId xmlns:a16="http://schemas.microsoft.com/office/drawing/2014/main" val="1148593744"/>
                    </a:ext>
                  </a:extLst>
                </a:gridCol>
                <a:gridCol w="3708400">
                  <a:extLst>
                    <a:ext uri="{9D8B030D-6E8A-4147-A177-3AD203B41FA5}">
                      <a16:colId xmlns:a16="http://schemas.microsoft.com/office/drawing/2014/main" val="3385480732"/>
                    </a:ext>
                  </a:extLst>
                </a:gridCol>
              </a:tblGrid>
              <a:tr h="5677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Delay 1</a:t>
                      </a:r>
                    </a:p>
                    <a:p>
                      <a:r>
                        <a:rPr lang="en-US" sz="2200" dirty="0"/>
                        <a:t>Delay in deciding to / seek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Delay 2</a:t>
                      </a:r>
                    </a:p>
                    <a:p>
                      <a:r>
                        <a:rPr lang="en-US" sz="2200" dirty="0"/>
                        <a:t>Delay in reaching health 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Delay 3</a:t>
                      </a:r>
                    </a:p>
                    <a:p>
                      <a:r>
                        <a:rPr lang="en-US" sz="2200" dirty="0"/>
                        <a:t>Delay in receiving appropriate care at health facility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330863"/>
                  </a:ext>
                </a:extLst>
              </a:tr>
              <a:tr h="56777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007116"/>
                  </a:ext>
                </a:extLst>
              </a:tr>
              <a:tr h="56777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487155"/>
                  </a:ext>
                </a:extLst>
              </a:tr>
              <a:tr h="56777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675167"/>
                  </a:ext>
                </a:extLst>
              </a:tr>
              <a:tr h="56777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335667"/>
                  </a:ext>
                </a:extLst>
              </a:tr>
              <a:tr h="56777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823424"/>
                  </a:ext>
                </a:extLst>
              </a:tr>
              <a:tr h="56777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794816"/>
                  </a:ext>
                </a:extLst>
              </a:tr>
              <a:tr h="56777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07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44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ABAE3-CACC-43A4-9D1F-94053B909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070"/>
            <a:ext cx="10515600" cy="66854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Cause of perinatal deaths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E405993-F8BD-4DB9-B5AE-FAB5C4310614}"/>
              </a:ext>
            </a:extLst>
          </p:cNvPr>
          <p:cNvGraphicFramePr>
            <a:graphicFrameLocks noGrp="1"/>
          </p:cNvGraphicFramePr>
          <p:nvPr/>
        </p:nvGraphicFramePr>
        <p:xfrm>
          <a:off x="1108765" y="1432753"/>
          <a:ext cx="10102574" cy="4828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537">
                  <a:extLst>
                    <a:ext uri="{9D8B030D-6E8A-4147-A177-3AD203B41FA5}">
                      <a16:colId xmlns:a16="http://schemas.microsoft.com/office/drawing/2014/main" val="2230104965"/>
                    </a:ext>
                  </a:extLst>
                </a:gridCol>
                <a:gridCol w="6905812">
                  <a:extLst>
                    <a:ext uri="{9D8B030D-6E8A-4147-A177-3AD203B41FA5}">
                      <a16:colId xmlns:a16="http://schemas.microsoft.com/office/drawing/2014/main" val="1372663098"/>
                    </a:ext>
                  </a:extLst>
                </a:gridCol>
                <a:gridCol w="2295225">
                  <a:extLst>
                    <a:ext uri="{9D8B030D-6E8A-4147-A177-3AD203B41FA5}">
                      <a16:colId xmlns:a16="http://schemas.microsoft.com/office/drawing/2014/main" val="132165074"/>
                    </a:ext>
                  </a:extLst>
                </a:gridCol>
              </a:tblGrid>
              <a:tr h="603612">
                <a:tc>
                  <a:txBody>
                    <a:bodyPr/>
                    <a:lstStyle/>
                    <a:p>
                      <a:r>
                        <a:rPr lang="en-US" sz="2400" dirty="0"/>
                        <a:t>S.N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445148"/>
                  </a:ext>
                </a:extLst>
              </a:tr>
              <a:tr h="60361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1790635"/>
                  </a:ext>
                </a:extLst>
              </a:tr>
              <a:tr h="603612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262251"/>
                  </a:ext>
                </a:extLst>
              </a:tr>
              <a:tr h="603612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042087"/>
                  </a:ext>
                </a:extLst>
              </a:tr>
              <a:tr h="603612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142177"/>
                  </a:ext>
                </a:extLst>
              </a:tr>
              <a:tr h="603612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593539"/>
                  </a:ext>
                </a:extLst>
              </a:tr>
              <a:tr h="603612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368662"/>
                  </a:ext>
                </a:extLst>
              </a:tr>
              <a:tr h="603612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888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990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67C09-31F5-4F85-A059-4564D5DBC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8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Modifiable factors identified- Perinatal deaths </a:t>
            </a:r>
            <a:br>
              <a:rPr lang="en-US" sz="3200" b="1" dirty="0"/>
            </a:br>
            <a:r>
              <a:rPr lang="en-US" sz="3200" b="1" dirty="0"/>
              <a:t>(3 Delays)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8FD8455-7F9B-4A4C-8455-85B0C368C3E0}"/>
              </a:ext>
            </a:extLst>
          </p:cNvPr>
          <p:cNvGraphicFramePr>
            <a:graphicFrameLocks noGrp="1"/>
          </p:cNvGraphicFramePr>
          <p:nvPr/>
        </p:nvGraphicFramePr>
        <p:xfrm>
          <a:off x="583095" y="1182756"/>
          <a:ext cx="11125200" cy="5102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00">
                  <a:extLst>
                    <a:ext uri="{9D8B030D-6E8A-4147-A177-3AD203B41FA5}">
                      <a16:colId xmlns:a16="http://schemas.microsoft.com/office/drawing/2014/main" val="2674672992"/>
                    </a:ext>
                  </a:extLst>
                </a:gridCol>
                <a:gridCol w="3708400">
                  <a:extLst>
                    <a:ext uri="{9D8B030D-6E8A-4147-A177-3AD203B41FA5}">
                      <a16:colId xmlns:a16="http://schemas.microsoft.com/office/drawing/2014/main" val="1148593744"/>
                    </a:ext>
                  </a:extLst>
                </a:gridCol>
                <a:gridCol w="3708400">
                  <a:extLst>
                    <a:ext uri="{9D8B030D-6E8A-4147-A177-3AD203B41FA5}">
                      <a16:colId xmlns:a16="http://schemas.microsoft.com/office/drawing/2014/main" val="3385480732"/>
                    </a:ext>
                  </a:extLst>
                </a:gridCol>
              </a:tblGrid>
              <a:tr h="56777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Delay 1</a:t>
                      </a:r>
                    </a:p>
                    <a:p>
                      <a:r>
                        <a:rPr lang="en-US" sz="2200" dirty="0"/>
                        <a:t>Delay in deciding to / seek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Delay 2</a:t>
                      </a:r>
                    </a:p>
                    <a:p>
                      <a:r>
                        <a:rPr lang="en-US" sz="2200" dirty="0"/>
                        <a:t>Delay in reaching health 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Delay 3</a:t>
                      </a:r>
                    </a:p>
                    <a:p>
                      <a:r>
                        <a:rPr lang="en-US" sz="2200" dirty="0"/>
                        <a:t>Delay in receiving appropriate care at health facility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330863"/>
                  </a:ext>
                </a:extLst>
              </a:tr>
              <a:tr h="56777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007116"/>
                  </a:ext>
                </a:extLst>
              </a:tr>
              <a:tr h="56777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487155"/>
                  </a:ext>
                </a:extLst>
              </a:tr>
              <a:tr h="56777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675167"/>
                  </a:ext>
                </a:extLst>
              </a:tr>
              <a:tr h="56777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335667"/>
                  </a:ext>
                </a:extLst>
              </a:tr>
              <a:tr h="56777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823424"/>
                  </a:ext>
                </a:extLst>
              </a:tr>
              <a:tr h="56777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794816"/>
                  </a:ext>
                </a:extLst>
              </a:tr>
              <a:tr h="567773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07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169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393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Kokila</vt:lpstr>
      <vt:lpstr>Office Theme</vt:lpstr>
      <vt:lpstr> </vt:lpstr>
      <vt:lpstr>MPDSR Committee Members</vt:lpstr>
      <vt:lpstr>Hospital Data</vt:lpstr>
      <vt:lpstr>Maternal Death Review</vt:lpstr>
      <vt:lpstr>Perinatal Death Review</vt:lpstr>
      <vt:lpstr>Cause of maternal deaths</vt:lpstr>
      <vt:lpstr>Modifiable factors identified – Maternal Deaths (3 Delays)</vt:lpstr>
      <vt:lpstr>Cause of perinatal deaths</vt:lpstr>
      <vt:lpstr>Modifiable factors identified- Perinatal deaths  (3 Delays)</vt:lpstr>
      <vt:lpstr>Action plans developed</vt:lpstr>
      <vt:lpstr>Activities conducted</vt:lpstr>
      <vt:lpstr>Issues and challenges</vt:lpstr>
      <vt:lpstr>Lessons learned</vt:lpstr>
      <vt:lpstr>Gaps Identified</vt:lpstr>
      <vt:lpstr>Recommendations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THAPA, Surakschha</dc:creator>
  <cp:lastModifiedBy>THAPA, Surakschha</cp:lastModifiedBy>
  <cp:revision>6</cp:revision>
  <dcterms:created xsi:type="dcterms:W3CDTF">2021-09-03T06:19:51Z</dcterms:created>
  <dcterms:modified xsi:type="dcterms:W3CDTF">2022-07-01T09:23:38Z</dcterms:modified>
</cp:coreProperties>
</file>