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1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1837A-299E-47BC-A57C-199303E58758}" v="8" dt="2023-04-20T06:02:21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PA, Surakschha" userId="6366e6fe-48ec-4b01-b951-ea9d77299345" providerId="ADAL" clId="{2711837A-299E-47BC-A57C-199303E58758}"/>
    <pc:docChg chg="undo custSel addSld delSld modSld">
      <pc:chgData name="THAPA, Surakschha" userId="6366e6fe-48ec-4b01-b951-ea9d77299345" providerId="ADAL" clId="{2711837A-299E-47BC-A57C-199303E58758}" dt="2023-04-20T06:37:27.772" v="248" actId="2696"/>
      <pc:docMkLst>
        <pc:docMk/>
      </pc:docMkLst>
      <pc:sldChg chg="del">
        <pc:chgData name="THAPA, Surakschha" userId="6366e6fe-48ec-4b01-b951-ea9d77299345" providerId="ADAL" clId="{2711837A-299E-47BC-A57C-199303E58758}" dt="2023-04-20T06:03:24.636" v="102" actId="47"/>
        <pc:sldMkLst>
          <pc:docMk/>
          <pc:sldMk cId="707597699" sldId="257"/>
        </pc:sldMkLst>
      </pc:sldChg>
      <pc:sldChg chg="modSp mod">
        <pc:chgData name="THAPA, Surakschha" userId="6366e6fe-48ec-4b01-b951-ea9d77299345" providerId="ADAL" clId="{2711837A-299E-47BC-A57C-199303E58758}" dt="2023-04-20T06:35:28.723" v="233" actId="20577"/>
        <pc:sldMkLst>
          <pc:docMk/>
          <pc:sldMk cId="1057505851" sldId="258"/>
        </pc:sldMkLst>
        <pc:spChg chg="mod">
          <ac:chgData name="THAPA, Surakschha" userId="6366e6fe-48ec-4b01-b951-ea9d77299345" providerId="ADAL" clId="{2711837A-299E-47BC-A57C-199303E58758}" dt="2023-04-20T06:35:10.068" v="225" actId="2711"/>
          <ac:spMkLst>
            <pc:docMk/>
            <pc:sldMk cId="1057505851" sldId="258"/>
            <ac:spMk id="2" creationId="{CF91A109-56E9-4FFF-BE25-6AA3D0D5A23D}"/>
          </ac:spMkLst>
        </pc:spChg>
        <pc:spChg chg="mod">
          <ac:chgData name="THAPA, Surakschha" userId="6366e6fe-48ec-4b01-b951-ea9d77299345" providerId="ADAL" clId="{2711837A-299E-47BC-A57C-199303E58758}" dt="2023-04-20T06:35:28.723" v="233" actId="20577"/>
          <ac:spMkLst>
            <pc:docMk/>
            <pc:sldMk cId="1057505851" sldId="258"/>
            <ac:spMk id="5" creationId="{FD75B429-AEC6-4D36-9F5A-8A922FB20A59}"/>
          </ac:spMkLst>
        </pc:spChg>
      </pc:sldChg>
      <pc:sldChg chg="modSp mod">
        <pc:chgData name="THAPA, Surakschha" userId="6366e6fe-48ec-4b01-b951-ea9d77299345" providerId="ADAL" clId="{2711837A-299E-47BC-A57C-199303E58758}" dt="2023-04-20T06:35:40.225" v="234" actId="20577"/>
        <pc:sldMkLst>
          <pc:docMk/>
          <pc:sldMk cId="3111868469" sldId="259"/>
        </pc:sldMkLst>
        <pc:spChg chg="mod">
          <ac:chgData name="THAPA, Surakschha" userId="6366e6fe-48ec-4b01-b951-ea9d77299345" providerId="ADAL" clId="{2711837A-299E-47BC-A57C-199303E58758}" dt="2023-04-20T06:35:02.711" v="223" actId="2711"/>
          <ac:spMkLst>
            <pc:docMk/>
            <pc:sldMk cId="3111868469" sldId="259"/>
            <ac:spMk id="2" creationId="{CF91A109-56E9-4FFF-BE25-6AA3D0D5A23D}"/>
          </ac:spMkLst>
        </pc:spChg>
        <pc:spChg chg="mod">
          <ac:chgData name="THAPA, Surakschha" userId="6366e6fe-48ec-4b01-b951-ea9d77299345" providerId="ADAL" clId="{2711837A-299E-47BC-A57C-199303E58758}" dt="2023-04-20T06:35:40.225" v="234" actId="20577"/>
          <ac:spMkLst>
            <pc:docMk/>
            <pc:sldMk cId="3111868469" sldId="259"/>
            <ac:spMk id="5" creationId="{0E860829-91B4-44AC-9E8D-A2902EEA487F}"/>
          </ac:spMkLst>
        </pc:spChg>
      </pc:sldChg>
      <pc:sldChg chg="del">
        <pc:chgData name="THAPA, Surakschha" userId="6366e6fe-48ec-4b01-b951-ea9d77299345" providerId="ADAL" clId="{2711837A-299E-47BC-A57C-199303E58758}" dt="2023-04-20T06:03:08.571" v="101" actId="47"/>
        <pc:sldMkLst>
          <pc:docMk/>
          <pc:sldMk cId="3046724105" sldId="260"/>
        </pc:sldMkLst>
      </pc:sldChg>
      <pc:sldChg chg="modSp mod modShow">
        <pc:chgData name="THAPA, Surakschha" userId="6366e6fe-48ec-4b01-b951-ea9d77299345" providerId="ADAL" clId="{2711837A-299E-47BC-A57C-199303E58758}" dt="2023-04-20T06:03:06.289" v="100" actId="729"/>
        <pc:sldMkLst>
          <pc:docMk/>
          <pc:sldMk cId="349062998" sldId="261"/>
        </pc:sldMkLst>
        <pc:graphicFrameChg chg="mod modGraphic">
          <ac:chgData name="THAPA, Surakschha" userId="6366e6fe-48ec-4b01-b951-ea9d77299345" providerId="ADAL" clId="{2711837A-299E-47BC-A57C-199303E58758}" dt="2023-04-20T06:03:02.668" v="99" actId="20577"/>
          <ac:graphicFrameMkLst>
            <pc:docMk/>
            <pc:sldMk cId="349062998" sldId="261"/>
            <ac:graphicFrameMk id="5" creationId="{7501ECF7-0918-42A6-972D-B2DB922D9866}"/>
          </ac:graphicFrameMkLst>
        </pc:graphicFrameChg>
      </pc:sldChg>
      <pc:sldChg chg="modSp new del mod">
        <pc:chgData name="THAPA, Surakschha" userId="6366e6fe-48ec-4b01-b951-ea9d77299345" providerId="ADAL" clId="{2711837A-299E-47BC-A57C-199303E58758}" dt="2023-04-20T06:37:27.772" v="248" actId="2696"/>
        <pc:sldMkLst>
          <pc:docMk/>
          <pc:sldMk cId="2319451269" sldId="285"/>
        </pc:sldMkLst>
        <pc:spChg chg="mod">
          <ac:chgData name="THAPA, Surakschha" userId="6366e6fe-48ec-4b01-b951-ea9d77299345" providerId="ADAL" clId="{2711837A-299E-47BC-A57C-199303E58758}" dt="2023-04-20T06:36:05.236" v="240" actId="1076"/>
          <ac:spMkLst>
            <pc:docMk/>
            <pc:sldMk cId="2319451269" sldId="285"/>
            <ac:spMk id="2" creationId="{0F0D0A84-C1B4-4E11-9249-AD73DEBE4F63}"/>
          </ac:spMkLst>
        </pc:spChg>
        <pc:spChg chg="mod">
          <ac:chgData name="THAPA, Surakschha" userId="6366e6fe-48ec-4b01-b951-ea9d77299345" providerId="ADAL" clId="{2711837A-299E-47BC-A57C-199303E58758}" dt="2023-04-20T06:36:30.109" v="247" actId="123"/>
          <ac:spMkLst>
            <pc:docMk/>
            <pc:sldMk cId="2319451269" sldId="285"/>
            <ac:spMk id="3" creationId="{584C1B3F-0BAF-4A8D-9723-8D461033B0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4514-582B-4704-8665-61A16BB4A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DC07A-65B0-4DDE-B6DA-F859FC650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05D1D-7476-49C9-8B04-D8EABE08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02F24-300C-4AC1-BCD8-09E30C1E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3FC14-AAD3-41A4-9567-82D04746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4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F8090-2A55-418D-AD62-CAFA07E8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83F4E-64B7-455F-A5F5-C9D5AB8E7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8D84F-DF94-4ABB-A04A-C2503817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211D2-1114-4DF0-8DFF-DAAF7DD6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B2517-EFE8-4BD8-8E1B-1D4E1E0AF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4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2F085-1940-49AF-BD7C-6A76A0DD3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6E3BF-8C32-40CC-A2F2-C22E40C79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7C2A3-52AF-4D28-B922-38993D8D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EA81E-B5EF-4FF6-A30F-36EEF0B7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91B8B-841D-4870-B15E-2DD2D4DA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0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C0BC-AD3D-4A3F-AEB3-58E9032C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2AFD5-4DC5-46CB-9D56-1AD8AFF7D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DA761-E4D1-4DE9-AED7-D81C7EE9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2B921-9BAC-4C5A-8330-37807B1B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45D1C-DC1D-452E-A14B-C0041E095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7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51456-F2DE-403A-ABD5-17CA9055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5280F-BF37-43CF-A611-2C57CF37F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07DC4-4BBC-4CB6-A9B3-40CF0619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05CEC-3BE2-47E0-95E2-13621747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85498-CBF7-4917-A981-90DBFFEE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5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9ABD-C026-4F75-8B42-411D0C8E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48745-89FF-4B4A-91D5-EC8F099D7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26952-FB52-4659-93CE-75B4450D9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5A376-F810-45CF-9D03-29936614B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CF25C-24FA-46FD-AE69-7817C524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BD54A-59E5-42DC-875B-C92D1334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4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2C6A6-9491-48E8-B9E2-CE2B663D2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A36CD-2E34-43E7-9EE0-802741B3F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17D8B-F421-46B2-989A-9B224DA62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BC1E1A-2A07-4642-98BE-E53A4B522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A3411-5227-4615-849E-8F3233D26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CAF4A5-20CB-4BFF-AB65-4A6CC615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181E2-3595-4B50-B155-FA4798D1C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FEDD9B-FF3B-49D5-951C-AE4F2FEA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8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4E436-F720-4C95-A2E4-61628423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836EB-70F5-4B4A-97BC-47A366FF8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E2B3D-6769-4233-BAFF-584BD177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28E38-0538-4D5C-96ED-5C3675F9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0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BB46E-177F-4EFE-88D4-B12F4AB9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3EF0D0-3FE7-48C1-999E-8B47E117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16B7F-B5C4-482E-9D3F-BF885016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2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BC09-85B3-4583-960E-1B280AE5E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3C9B2-761F-4439-8FF6-B8C440405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82F8C-140E-483F-A96A-976D2EEE2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F35B9-A85A-466A-B8D8-CE16FA72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2F6F4-9269-48EE-80E5-3FF51704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A320C-6F35-426F-852C-2E48B8BC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7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37974-5BA2-442F-8CE7-0CAFDF31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AD54A-2CED-4A08-8956-1840C9CFF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EC0E0-683E-482A-87F6-CC5EDB1F2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E3287-6272-469E-9626-608F28ED0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5A33B-8297-4E27-8F0D-5ADDD7E7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9C7EC-DFA2-411B-B284-283C3EA2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0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28BFAF-0197-4C02-8166-85A12CBC3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90F2E-6E39-45BC-A8BB-5941F2064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45EA7-126F-46A7-B65E-4AF81B0A3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1F9B-C26C-41A0-939F-97CA4DCC1A72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8AB5E-09C1-4BF7-B8F3-AA2308CEB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7EE91-384E-43D9-8B88-F0B58AEA2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3C6F-C91C-4F0B-8907-DBA68FE1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DBC9EF-F5E9-491E-8103-78E363518C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9646ED-5AC0-49D2-8C17-BFFB2A5F41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00" y="5108215"/>
            <a:ext cx="629708" cy="4831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79D0E90-5A84-4B9A-88C8-0BE18B825DAF}"/>
              </a:ext>
            </a:extLst>
          </p:cNvPr>
          <p:cNvSpPr txBox="1"/>
          <p:nvPr/>
        </p:nvSpPr>
        <p:spPr>
          <a:xfrm>
            <a:off x="5307018" y="5656036"/>
            <a:ext cx="3607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600" dirty="0">
                <a:solidFill>
                  <a:srgbClr val="FF0000"/>
                </a:solidFill>
              </a:rPr>
              <a:t>नेपाल सरकार</a:t>
            </a:r>
          </a:p>
          <a:p>
            <a:pPr algn="ctr"/>
            <a:r>
              <a:rPr lang="ne-NP" sz="1600" dirty="0">
                <a:solidFill>
                  <a:srgbClr val="FF0000"/>
                </a:solidFill>
              </a:rPr>
              <a:t>स्वास्थ्य तथा जनसंख्या मंत्रालय</a:t>
            </a:r>
          </a:p>
          <a:p>
            <a:pPr algn="ctr"/>
            <a:r>
              <a:rPr lang="ne-NP" sz="1600" dirty="0">
                <a:solidFill>
                  <a:srgbClr val="FF0000"/>
                </a:solidFill>
              </a:rPr>
              <a:t>स्वास्थ्य सेवा विभाग</a:t>
            </a:r>
          </a:p>
          <a:p>
            <a:pPr algn="ctr"/>
            <a:r>
              <a:rPr lang="ne-NP" sz="1600" dirty="0">
                <a:solidFill>
                  <a:srgbClr val="FF0000"/>
                </a:solidFill>
              </a:rPr>
              <a:t>परिवार कल्याण महाशाखा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CA881BC-914D-43D9-9C20-CF3AF3E3FFC3}"/>
              </a:ext>
            </a:extLst>
          </p:cNvPr>
          <p:cNvGrpSpPr/>
          <p:nvPr/>
        </p:nvGrpSpPr>
        <p:grpSpPr>
          <a:xfrm>
            <a:off x="1284099" y="330933"/>
            <a:ext cx="10969077" cy="4817536"/>
            <a:chOff x="1284099" y="330933"/>
            <a:chExt cx="10969077" cy="4817536"/>
          </a:xfrm>
        </p:grpSpPr>
        <p:sp>
          <p:nvSpPr>
            <p:cNvPr id="5" name="Title 5">
              <a:extLst>
                <a:ext uri="{FF2B5EF4-FFF2-40B4-BE49-F238E27FC236}">
                  <a16:creationId xmlns:a16="http://schemas.microsoft.com/office/drawing/2014/main" id="{48D8A9E6-426A-4206-80C0-14931C1E20C7}"/>
                </a:ext>
              </a:extLst>
            </p:cNvPr>
            <p:cNvSpPr txBox="1">
              <a:spLocks/>
            </p:cNvSpPr>
            <p:nvPr/>
          </p:nvSpPr>
          <p:spPr>
            <a:xfrm>
              <a:off x="1284099" y="330933"/>
              <a:ext cx="6150371" cy="4817536"/>
            </a:xfrm>
            <a:prstGeom prst="rect">
              <a:avLst/>
            </a:prstGeom>
            <a:solidFill>
              <a:srgbClr val="00339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Font typeface="Arial" pitchFamily="34" charset="0"/>
                <a:buNone/>
                <a:defRPr sz="4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>
                  <a:solidFill>
                    <a:schemeClr val="bg1"/>
                  </a:solidFill>
                </a:rPr>
                <a:t>Maternal and Perinatal Death Surveillance and Response [MPDSR]</a:t>
              </a:r>
              <a:br>
                <a:rPr lang="en-US" sz="9600" dirty="0">
                  <a:solidFill>
                    <a:schemeClr val="bg1"/>
                  </a:solidFill>
                </a:rPr>
              </a:br>
              <a:br>
                <a:rPr lang="en-US" dirty="0">
                  <a:solidFill>
                    <a:schemeClr val="bg1"/>
                  </a:solidFill>
                </a:rPr>
              </a:br>
              <a:r>
                <a:rPr lang="en-US" sz="4400" dirty="0">
                  <a:solidFill>
                    <a:schemeClr val="bg1"/>
                  </a:solidFill>
                </a:rPr>
                <a:t>-</a:t>
              </a:r>
              <a:r>
                <a:rPr lang="en-US" sz="3600" dirty="0">
                  <a:solidFill>
                    <a:schemeClr val="bg1"/>
                  </a:solidFill>
                  <a:cs typeface="Calibri" pitchFamily="34" charset="0"/>
                </a:rPr>
                <a:t> Objectives and Session Plan</a:t>
              </a:r>
              <a:r>
                <a:rPr lang="en-US" sz="3600" dirty="0">
                  <a:solidFill>
                    <a:schemeClr val="bg1"/>
                  </a:solidFill>
                </a:rPr>
                <a:t>-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CB28008-DC56-470D-A2CC-9B236BCC1720}"/>
                </a:ext>
              </a:extLst>
            </p:cNvPr>
            <p:cNvGrpSpPr/>
            <p:nvPr/>
          </p:nvGrpSpPr>
          <p:grpSpPr>
            <a:xfrm>
              <a:off x="7434470" y="330933"/>
              <a:ext cx="4818706" cy="4817536"/>
              <a:chOff x="7434470" y="171907"/>
              <a:chExt cx="4818706" cy="4817536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F89FA932-BE84-40FB-AD08-DDEB34C1CA5B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34470" y="171907"/>
                <a:ext cx="4818706" cy="4817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A502BF2-612F-47BD-9CA8-B8D5CD996A0A}"/>
                  </a:ext>
                </a:extLst>
              </p:cNvPr>
              <p:cNvSpPr/>
              <p:nvPr/>
            </p:nvSpPr>
            <p:spPr>
              <a:xfrm>
                <a:off x="9128206" y="1877275"/>
                <a:ext cx="1331843" cy="147221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solidFill>
                      <a:srgbClr val="000000"/>
                    </a:solidFill>
                    <a:effectLst/>
                    <a:latin typeface="Kokila" panose="020B0604020202020204" pitchFamily="34" charset="0"/>
                    <a:ea typeface="Times New Roman" panose="02020603050405020304" pitchFamily="18" charset="0"/>
                  </a:rPr>
                  <a:t>Every Mother and Child Counts </a:t>
                </a:r>
                <a:endParaRPr lang="en-US" b="1" dirty="0">
                  <a:effectLst/>
                  <a:latin typeface="Kokila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834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A109-56E9-4FFF-BE25-6AA3D0D5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4843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Goal of this orientation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75B429-AEC6-4D36-9F5A-8A922FB20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en-US" dirty="0"/>
              <a:t>After the training, the participants will understand </a:t>
            </a:r>
          </a:p>
          <a:p>
            <a:pPr marL="502920" indent="-457200">
              <a:lnSpc>
                <a:spcPct val="150000"/>
              </a:lnSpc>
            </a:pPr>
            <a:r>
              <a:rPr lang="en-US" dirty="0"/>
              <a:t>The rationale and process of MPDSR and </a:t>
            </a:r>
          </a:p>
          <a:p>
            <a:pPr marL="502920" indent="-457200">
              <a:lnSpc>
                <a:spcPct val="150000"/>
              </a:lnSpc>
            </a:pPr>
            <a:r>
              <a:rPr lang="en-US" dirty="0"/>
              <a:t>Be able to functionalize the MPDSR process effectively in the hospitals.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0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A109-56E9-4FFF-BE25-6AA3D0D5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64452"/>
            <a:ext cx="10515600" cy="111242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Objectives of this orientation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860829-91B4-44AC-9E8D-A2902EEA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392"/>
            <a:ext cx="10515600" cy="49455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After the training, the participants will be able to: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Describe the background, rationale and process of hospital based MPDSR,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Complete the Maternal Death Review (MDR) and Perinatal Death Review (PDR) forms correctly,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Review the MDR and PDR forms, identify the cause and avoidable factors of the maternal and perinatal deaths and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Formulate, implement and monitor action plan for appropriate response and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Report maternal and perinatal deaths in web-based system</a:t>
            </a:r>
          </a:p>
        </p:txBody>
      </p:sp>
    </p:spTree>
    <p:extLst>
      <p:ext uri="{BB962C8B-B14F-4D97-AF65-F5344CB8AC3E}">
        <p14:creationId xmlns:p14="http://schemas.microsoft.com/office/powerpoint/2010/main" val="311186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A109-56E9-4FFF-BE25-6AA3D0D5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238"/>
          </a:xfrm>
        </p:spPr>
        <p:txBody>
          <a:bodyPr/>
          <a:lstStyle/>
          <a:p>
            <a:pPr algn="ctr"/>
            <a:r>
              <a:rPr lang="en-US" b="1" dirty="0"/>
              <a:t>Session outline for orientation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8B490-8CFD-42CB-9A02-0EDC6F368A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7501ECF7-0918-42A6-972D-B2DB922D9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028440"/>
              </p:ext>
            </p:extLst>
          </p:nvPr>
        </p:nvGraphicFramePr>
        <p:xfrm>
          <a:off x="412595" y="1216079"/>
          <a:ext cx="11779405" cy="5552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0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690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Day 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Day Two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71">
                <a:tc>
                  <a:txBody>
                    <a:bodyPr/>
                    <a:lstStyle/>
                    <a:p>
                      <a:r>
                        <a:rPr lang="en-US" sz="2400" b="1" dirty="0"/>
                        <a:t>Registration, Opening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 and practice on MDR and PDR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Introduction to MPDSR, Situation in Nepal and Mrs. X video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Determinants of Maternal Death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71">
                <a:tc>
                  <a:txBody>
                    <a:bodyPr/>
                    <a:lstStyle/>
                    <a:p>
                      <a:r>
                        <a:rPr lang="en-US" sz="2400" b="1" dirty="0"/>
                        <a:t>MPDSR 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Response and identification of action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371">
                <a:tc>
                  <a:txBody>
                    <a:bodyPr/>
                    <a:lstStyle/>
                    <a:p>
                      <a:r>
                        <a:rPr lang="en-US" sz="2400" b="1" dirty="0"/>
                        <a:t>Key Terminologies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Presentation of MDR, PDR forms and action plans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71">
                <a:tc>
                  <a:txBody>
                    <a:bodyPr/>
                    <a:lstStyle/>
                    <a:p>
                      <a:r>
                        <a:rPr lang="en-US" sz="2400" b="1" dirty="0"/>
                        <a:t>Cause of Death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Monitoring and Evaluation in MPDSR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Introduction</a:t>
                      </a:r>
                      <a:r>
                        <a:rPr lang="en-US" sz="2400" b="1" baseline="0" dirty="0"/>
                        <a:t> to Hospital level MPDSR tools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MPDSR web-based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15463676"/>
                  </a:ext>
                </a:extLst>
              </a:tr>
              <a:tr h="565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6124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6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DBC9EF-F5E9-491E-8103-78E363518C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3DE3ACD-674A-4D24-A645-1066FC4E6125}"/>
              </a:ext>
            </a:extLst>
          </p:cNvPr>
          <p:cNvGrpSpPr/>
          <p:nvPr/>
        </p:nvGrpSpPr>
        <p:grpSpPr>
          <a:xfrm>
            <a:off x="705677" y="1122363"/>
            <a:ext cx="11237794" cy="5533154"/>
            <a:chOff x="1284099" y="330933"/>
            <a:chExt cx="10969078" cy="4817536"/>
          </a:xfrm>
        </p:grpSpPr>
        <p:sp>
          <p:nvSpPr>
            <p:cNvPr id="5" name="Title 5">
              <a:extLst>
                <a:ext uri="{FF2B5EF4-FFF2-40B4-BE49-F238E27FC236}">
                  <a16:creationId xmlns:a16="http://schemas.microsoft.com/office/drawing/2014/main" id="{48D8A9E6-426A-4206-80C0-14931C1E20C7}"/>
                </a:ext>
              </a:extLst>
            </p:cNvPr>
            <p:cNvSpPr txBox="1">
              <a:spLocks/>
            </p:cNvSpPr>
            <p:nvPr/>
          </p:nvSpPr>
          <p:spPr>
            <a:xfrm>
              <a:off x="1284099" y="330933"/>
              <a:ext cx="6229883" cy="4817536"/>
            </a:xfrm>
            <a:prstGeom prst="rect">
              <a:avLst/>
            </a:prstGeom>
            <a:solidFill>
              <a:srgbClr val="00339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Font typeface="Arial" pitchFamily="34" charset="0"/>
                <a:buNone/>
                <a:defRPr sz="4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dirty="0">
                <a:solidFill>
                  <a:schemeClr val="bg1"/>
                </a:solidFill>
              </a:endParaRPr>
            </a:p>
            <a:p>
              <a:endParaRPr lang="en-US" sz="3200" dirty="0">
                <a:solidFill>
                  <a:schemeClr val="bg1"/>
                </a:solidFill>
              </a:endParaRPr>
            </a:p>
            <a:p>
              <a:r>
                <a:rPr lang="ne-NP" sz="3200" dirty="0">
                  <a:solidFill>
                    <a:schemeClr val="bg1"/>
                  </a:solidFill>
                </a:rPr>
                <a:t>नेपाल सरकार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स्वास्थ्य तथा जनसंख्या मंत्रालय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स्वास्थ्य सेवा विभाग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परिवार कल्याण महाशाखा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5FCE5C0-55BF-43BD-A832-51D832AFB54B}"/>
                </a:ext>
              </a:extLst>
            </p:cNvPr>
            <p:cNvGrpSpPr/>
            <p:nvPr/>
          </p:nvGrpSpPr>
          <p:grpSpPr>
            <a:xfrm>
              <a:off x="7513983" y="330933"/>
              <a:ext cx="4739194" cy="4817536"/>
              <a:chOff x="7513983" y="171907"/>
              <a:chExt cx="4739194" cy="481753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58429B35-2D3C-48AE-83B0-BB58D33B0553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3983" y="171907"/>
                <a:ext cx="4739194" cy="4817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7D12A9C-249C-4703-8336-A1783118A30E}"/>
                  </a:ext>
                </a:extLst>
              </p:cNvPr>
              <p:cNvSpPr/>
              <p:nvPr/>
            </p:nvSpPr>
            <p:spPr>
              <a:xfrm>
                <a:off x="9183756" y="1956787"/>
                <a:ext cx="1331843" cy="147221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solidFill>
                      <a:srgbClr val="000000"/>
                    </a:solidFill>
                    <a:effectLst/>
                    <a:latin typeface="Kokila" panose="020B0604020202020204" pitchFamily="34" charset="0"/>
                    <a:ea typeface="Times New Roman" panose="02020603050405020304" pitchFamily="18" charset="0"/>
                  </a:rPr>
                  <a:t>Every Mother and Child Counts </a:t>
                </a:r>
                <a:endParaRPr lang="en-US" b="1" dirty="0">
                  <a:effectLst/>
                  <a:latin typeface="Kokila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329D9CE-0926-46CE-98A5-743412D13F8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864" y="1742476"/>
            <a:ext cx="1713074" cy="1388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440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240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Kokila</vt:lpstr>
      <vt:lpstr>Office Theme</vt:lpstr>
      <vt:lpstr>PowerPoint Presentation</vt:lpstr>
      <vt:lpstr>Goal of this orientation</vt:lpstr>
      <vt:lpstr>Objectives of this orientation</vt:lpstr>
      <vt:lpstr>Session outline for orientation program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THAPA, Surakschha</dc:creator>
  <cp:lastModifiedBy>THAPA, Surakschha</cp:lastModifiedBy>
  <cp:revision>20</cp:revision>
  <dcterms:created xsi:type="dcterms:W3CDTF">2021-08-30T08:47:29Z</dcterms:created>
  <dcterms:modified xsi:type="dcterms:W3CDTF">2023-04-20T06:37:36Z</dcterms:modified>
</cp:coreProperties>
</file>